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3" r:id="rId3"/>
    <p:sldId id="284" r:id="rId4"/>
    <p:sldId id="282" r:id="rId5"/>
    <p:sldId id="285" r:id="rId6"/>
    <p:sldId id="286" r:id="rId7"/>
    <p:sldId id="288" r:id="rId8"/>
    <p:sldId id="289" r:id="rId9"/>
    <p:sldId id="290" r:id="rId10"/>
    <p:sldId id="291" r:id="rId11"/>
    <p:sldId id="292"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66FFCC"/>
    <a:srgbClr val="33CCFF"/>
    <a:srgbClr val="00FF99"/>
    <a:srgbClr val="FFCCCC"/>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FDAF6-4013-480F-A62F-3213DFFCD56C}"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A123F-EE9F-4105-8E18-57CE971EC227}" type="slidenum">
              <a:rPr lang="en-US" smtClean="0"/>
              <a:t>‹#›</a:t>
            </a:fld>
            <a:endParaRPr lang="en-US"/>
          </a:p>
        </p:txBody>
      </p:sp>
    </p:spTree>
    <p:extLst>
      <p:ext uri="{BB962C8B-B14F-4D97-AF65-F5344CB8AC3E}">
        <p14:creationId xmlns:p14="http://schemas.microsoft.com/office/powerpoint/2010/main" val="14142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A123F-EE9F-4105-8E18-57CE971EC227}" type="slidenum">
              <a:rPr lang="en-US" smtClean="0"/>
              <a:t>4</a:t>
            </a:fld>
            <a:endParaRPr lang="en-US"/>
          </a:p>
        </p:txBody>
      </p:sp>
    </p:spTree>
    <p:extLst>
      <p:ext uri="{BB962C8B-B14F-4D97-AF65-F5344CB8AC3E}">
        <p14:creationId xmlns:p14="http://schemas.microsoft.com/office/powerpoint/2010/main" val="179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A123F-EE9F-4105-8E18-57CE971EC227}" type="slidenum">
              <a:rPr lang="en-US" smtClean="0"/>
              <a:t>5</a:t>
            </a:fld>
            <a:endParaRPr lang="en-US"/>
          </a:p>
        </p:txBody>
      </p:sp>
    </p:spTree>
    <p:extLst>
      <p:ext uri="{BB962C8B-B14F-4D97-AF65-F5344CB8AC3E}">
        <p14:creationId xmlns:p14="http://schemas.microsoft.com/office/powerpoint/2010/main" val="70023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A123F-EE9F-4105-8E18-57CE971EC227}" type="slidenum">
              <a:rPr lang="en-US" smtClean="0"/>
              <a:t>6</a:t>
            </a:fld>
            <a:endParaRPr lang="en-US"/>
          </a:p>
        </p:txBody>
      </p:sp>
    </p:spTree>
    <p:extLst>
      <p:ext uri="{BB962C8B-B14F-4D97-AF65-F5344CB8AC3E}">
        <p14:creationId xmlns:p14="http://schemas.microsoft.com/office/powerpoint/2010/main" val="263139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A123F-EE9F-4105-8E18-57CE971EC227}" type="slidenum">
              <a:rPr lang="en-US" smtClean="0"/>
              <a:t>7</a:t>
            </a:fld>
            <a:endParaRPr lang="en-US"/>
          </a:p>
        </p:txBody>
      </p:sp>
    </p:spTree>
    <p:extLst>
      <p:ext uri="{BB962C8B-B14F-4D97-AF65-F5344CB8AC3E}">
        <p14:creationId xmlns:p14="http://schemas.microsoft.com/office/powerpoint/2010/main" val="128903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A123F-EE9F-4105-8E18-57CE971EC227}" type="slidenum">
              <a:rPr lang="en-US" smtClean="0"/>
              <a:t>8</a:t>
            </a:fld>
            <a:endParaRPr lang="en-US"/>
          </a:p>
        </p:txBody>
      </p:sp>
    </p:spTree>
    <p:extLst>
      <p:ext uri="{BB962C8B-B14F-4D97-AF65-F5344CB8AC3E}">
        <p14:creationId xmlns:p14="http://schemas.microsoft.com/office/powerpoint/2010/main" val="1520880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A123F-EE9F-4105-8E18-57CE971EC227}" type="slidenum">
              <a:rPr lang="en-US" smtClean="0"/>
              <a:t>9</a:t>
            </a:fld>
            <a:endParaRPr lang="en-US"/>
          </a:p>
        </p:txBody>
      </p:sp>
    </p:spTree>
    <p:extLst>
      <p:ext uri="{BB962C8B-B14F-4D97-AF65-F5344CB8AC3E}">
        <p14:creationId xmlns:p14="http://schemas.microsoft.com/office/powerpoint/2010/main" val="374049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A123F-EE9F-4105-8E18-57CE971EC227}" type="slidenum">
              <a:rPr lang="en-US" smtClean="0"/>
              <a:t>10</a:t>
            </a:fld>
            <a:endParaRPr lang="en-US"/>
          </a:p>
        </p:txBody>
      </p:sp>
    </p:spTree>
    <p:extLst>
      <p:ext uri="{BB962C8B-B14F-4D97-AF65-F5344CB8AC3E}">
        <p14:creationId xmlns:p14="http://schemas.microsoft.com/office/powerpoint/2010/main" val="424628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7A123F-EE9F-4105-8E18-57CE971EC227}" type="slidenum">
              <a:rPr lang="en-US" smtClean="0"/>
              <a:t>11</a:t>
            </a:fld>
            <a:endParaRPr lang="en-US"/>
          </a:p>
        </p:txBody>
      </p:sp>
    </p:spTree>
    <p:extLst>
      <p:ext uri="{BB962C8B-B14F-4D97-AF65-F5344CB8AC3E}">
        <p14:creationId xmlns:p14="http://schemas.microsoft.com/office/powerpoint/2010/main" val="3737835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vi-VN" altLang="en-GB" dirty="0"/>
          </a:p>
        </p:txBody>
      </p:sp>
    </p:spTree>
    <p:extLst>
      <p:ext uri="{BB962C8B-B14F-4D97-AF65-F5344CB8AC3E}">
        <p14:creationId xmlns:p14="http://schemas.microsoft.com/office/powerpoint/2010/main" val="303433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28B73-F72C-43EA-974D-8AAE97087BF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15219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28B73-F72C-43EA-974D-8AAE97087BF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23828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28B73-F72C-43EA-974D-8AAE97087BF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1366710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32462" b="76623"/>
          <a:stretch>
            <a:fillRect/>
          </a:stretch>
        </p:blipFill>
        <p:spPr>
          <a:xfrm>
            <a:off x="0" y="0"/>
            <a:ext cx="4162520" cy="2161309"/>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32462" b="76623"/>
          <a:stretch>
            <a:fillRect/>
          </a:stretch>
        </p:blipFill>
        <p:spPr>
          <a:xfrm flipH="1">
            <a:off x="8017747" y="-3047"/>
            <a:ext cx="4174253" cy="2167401"/>
          </a:xfrm>
          <a:prstGeom prst="rect">
            <a:avLst/>
          </a:prstGeom>
        </p:spPr>
      </p:pic>
      <p:grpSp>
        <p:nvGrpSpPr>
          <p:cNvPr id="8" name="组合 12"/>
          <p:cNvGrpSpPr/>
          <p:nvPr userDrawn="1"/>
        </p:nvGrpSpPr>
        <p:grpSpPr>
          <a:xfrm>
            <a:off x="0" y="4874895"/>
            <a:ext cx="12192000" cy="1983105"/>
            <a:chOff x="0" y="3812345"/>
            <a:chExt cx="12192000" cy="3045655"/>
          </a:xfrm>
        </p:grpSpPr>
        <p:pic>
          <p:nvPicPr>
            <p:cNvPr id="12"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a:stretch>
              <a:fillRect/>
            </a:stretch>
          </p:blipFill>
          <p:spPr>
            <a:xfrm>
              <a:off x="0" y="3812345"/>
              <a:ext cx="6858000" cy="3045655"/>
            </a:xfrm>
            <a:prstGeom prst="rect">
              <a:avLst/>
            </a:prstGeom>
          </p:spPr>
        </p:pic>
        <p:pic>
          <p:nvPicPr>
            <p:cNvPr id="19" name="图片 20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90"/>
            <a:stretch>
              <a:fillRect/>
            </a:stretch>
          </p:blipFill>
          <p:spPr>
            <a:xfrm flipH="1">
              <a:off x="6858000" y="3812345"/>
              <a:ext cx="5334000" cy="3045655"/>
            </a:xfrm>
            <a:prstGeom prst="rect">
              <a:avLst/>
            </a:prstGeom>
          </p:spPr>
        </p:pic>
      </p:grpSp>
    </p:spTree>
    <p:extLst>
      <p:ext uri="{BB962C8B-B14F-4D97-AF65-F5344CB8AC3E}">
        <p14:creationId xmlns:p14="http://schemas.microsoft.com/office/powerpoint/2010/main" val="851348948"/>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28B73-F72C-43EA-974D-8AAE97087BF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214801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928B73-F72C-43EA-974D-8AAE97087BFE}"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260734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928B73-F72C-43EA-974D-8AAE97087BFE}"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614158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928B73-F72C-43EA-974D-8AAE97087BFE}"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99844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28B73-F72C-43EA-974D-8AAE97087BFE}"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218874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28B73-F72C-43EA-974D-8AAE97087BFE}"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168455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28B73-F72C-43EA-974D-8AAE97087BFE}"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38295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5928B73-F72C-43EA-974D-8AAE97087BFE}"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7DF83E-F7B8-408E-B9C1-6BC23591B38C}" type="slidenum">
              <a:rPr lang="en-US" smtClean="0"/>
              <a:t>‹#›</a:t>
            </a:fld>
            <a:endParaRPr lang="en-US"/>
          </a:p>
        </p:txBody>
      </p:sp>
    </p:spTree>
    <p:extLst>
      <p:ext uri="{BB962C8B-B14F-4D97-AF65-F5344CB8AC3E}">
        <p14:creationId xmlns:p14="http://schemas.microsoft.com/office/powerpoint/2010/main" val="382021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8B73-F72C-43EA-974D-8AAE97087BFE}" type="datetimeFigureOut">
              <a:rPr lang="en-US" smtClean="0"/>
              <a:t>12/12/2021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DF83E-F7B8-408E-B9C1-6BC23591B38C}" type="slidenum">
              <a:rPr lang="en-US" smtClean="0"/>
              <a:t>‹#›</a:t>
            </a:fld>
            <a:endParaRPr lang="en-US"/>
          </a:p>
        </p:txBody>
      </p:sp>
    </p:spTree>
    <p:extLst>
      <p:ext uri="{BB962C8B-B14F-4D97-AF65-F5344CB8AC3E}">
        <p14:creationId xmlns:p14="http://schemas.microsoft.com/office/powerpoint/2010/main" val="287396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1595491" y="2080246"/>
            <a:ext cx="9092554" cy="2280624"/>
          </a:xfrm>
          <a:prstGeom prst="rect">
            <a:avLst/>
          </a:prstGeom>
          <a:solidFill>
            <a:schemeClr val="bg1">
              <a:alpha val="64000"/>
            </a:schemeClr>
          </a:solidFill>
          <a:ln>
            <a:noFill/>
          </a:ln>
        </p:spPr>
        <p:txBody>
          <a:bodyPr wrap="none" anchor="ctr" anchorCtr="1">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smtClean="0">
                <a:latin typeface="Cambria" panose="02040503050406030204" pitchFamily="18" charset="0"/>
                <a:ea typeface="Cambria" panose="02040503050406030204" pitchFamily="18" charset="0"/>
                <a:cs typeface="Times New Roman" panose="02020603050405020304" pitchFamily="18" charset="0"/>
              </a:rPr>
              <a:t>LUYỆN TỪ VÀ CÂU</a:t>
            </a:r>
            <a:r>
              <a:rPr lang="en-US" sz="4000" b="1" dirty="0" smtClean="0">
                <a:solidFill>
                  <a:schemeClr val="bg2">
                    <a:lumMod val="25000"/>
                  </a:schemeClr>
                </a:solidFill>
                <a:latin typeface="Cambria" panose="02040503050406030204" pitchFamily="18" charset="0"/>
                <a:ea typeface="Cambria" panose="02040503050406030204" pitchFamily="18" charset="0"/>
                <a:cs typeface="Times New Roman" panose="02020603050405020304" pitchFamily="18" charset="0"/>
              </a:rPr>
              <a:t/>
            </a:r>
            <a:br>
              <a:rPr lang="en-US" sz="4000" b="1" dirty="0" smtClean="0">
                <a:solidFill>
                  <a:schemeClr val="bg2">
                    <a:lumMod val="25000"/>
                  </a:schemeClr>
                </a:solidFill>
                <a:latin typeface="Cambria" panose="02040503050406030204" pitchFamily="18" charset="0"/>
                <a:ea typeface="Cambria" panose="02040503050406030204" pitchFamily="18" charset="0"/>
                <a:cs typeface="Times New Roman" panose="02020603050405020304" pitchFamily="18" charset="0"/>
              </a:rPr>
            </a:br>
            <a:r>
              <a:rPr lang="en-US" b="1" dirty="0" smtClean="0">
                <a:solidFill>
                  <a:schemeClr val="bg2">
                    <a:lumMod val="25000"/>
                  </a:schemeClr>
                </a:solidFill>
                <a:latin typeface="Cambria" panose="02040503050406030204" pitchFamily="18" charset="0"/>
                <a:ea typeface="Cambria" panose="02040503050406030204" pitchFamily="18" charset="0"/>
                <a:cs typeface="Times New Roman" panose="02020603050405020304" pitchFamily="18" charset="0"/>
              </a:rPr>
              <a:t/>
            </a:r>
            <a:br>
              <a:rPr lang="en-US" b="1" dirty="0" smtClean="0">
                <a:solidFill>
                  <a:schemeClr val="bg2">
                    <a:lumMod val="25000"/>
                  </a:schemeClr>
                </a:solidFill>
                <a:latin typeface="Cambria" panose="02040503050406030204" pitchFamily="18" charset="0"/>
                <a:ea typeface="Cambria" panose="02040503050406030204" pitchFamily="18" charset="0"/>
                <a:cs typeface="Times New Roman" panose="02020603050405020304" pitchFamily="18" charset="0"/>
              </a:rPr>
            </a:br>
            <a:r>
              <a:rPr lang="en-US" sz="8000" b="1" dirty="0" smtClean="0">
                <a:ln w="38100">
                  <a:noFill/>
                </a:ln>
                <a:latin typeface="Cambria" panose="02040503050406030204" pitchFamily="18" charset="0"/>
                <a:ea typeface="Cambria" panose="02040503050406030204" pitchFamily="18" charset="0"/>
                <a:cs typeface="Times New Roman" panose="02020603050405020304" pitchFamily="18" charset="0"/>
              </a:rPr>
              <a:t>TỔNG KẾT VỐN TỪ</a:t>
            </a:r>
            <a:endParaRPr lang="en-US" sz="6000" b="1" dirty="0">
              <a:ln w="38100">
                <a:noFill/>
              </a:ln>
              <a:latin typeface="Cambria" panose="02040503050406030204" pitchFamily="18" charset="0"/>
              <a:ea typeface="Cambria" panose="02040503050406030204" pitchFamily="18" charset="0"/>
              <a:cs typeface="Times New Roman" panose="02020603050405020304" pitchFamily="18" charset="0"/>
            </a:endParaRPr>
          </a:p>
        </p:txBody>
      </p:sp>
      <p:sp>
        <p:nvSpPr>
          <p:cNvPr id="9" name="Subtitle 2"/>
          <p:cNvSpPr txBox="1">
            <a:spLocks/>
          </p:cNvSpPr>
          <p:nvPr/>
        </p:nvSpPr>
        <p:spPr>
          <a:xfrm>
            <a:off x="3101059" y="20257"/>
            <a:ext cx="6485750" cy="940770"/>
          </a:xfrm>
          <a:prstGeom prst="rect">
            <a:avLst/>
          </a:prstGeom>
          <a:solidFill>
            <a:schemeClr val="bg1">
              <a:alpha val="74000"/>
            </a:schemeClr>
          </a:solidFill>
        </p:spPr>
        <p:txBody>
          <a:bodyPr wrap="none" anchor="ctr" anchorCtr="1">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b="1" dirty="0" smtClean="0">
                <a:latin typeface="Cambria" panose="02040503050406030204" pitchFamily="18" charset="0"/>
                <a:ea typeface="Cambria" panose="02040503050406030204" pitchFamily="18" charset="0"/>
                <a:cs typeface="Times New Roman" panose="02020603050405020304" pitchFamily="18" charset="0"/>
              </a:rPr>
              <a:t>ỦY BAN NHÂN DÂN QUẬN PHÚ NHUẬN</a:t>
            </a:r>
          </a:p>
          <a:p>
            <a:pPr marL="0" indent="0" algn="ctr">
              <a:buNone/>
            </a:pPr>
            <a:r>
              <a:rPr lang="en-US" sz="2600" b="1" dirty="0" smtClean="0">
                <a:latin typeface="Cambria" panose="02040503050406030204" pitchFamily="18" charset="0"/>
                <a:ea typeface="Cambria" panose="02040503050406030204" pitchFamily="18" charset="0"/>
                <a:cs typeface="Times New Roman" panose="02020603050405020304" pitchFamily="18" charset="0"/>
              </a:rPr>
              <a:t>TRƯỜNG TIỂU HỌC NGUYỄN ĐÌNH CHÍNH</a:t>
            </a:r>
            <a:endParaRPr lang="en-US" sz="26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p:cNvSpPr txBox="1"/>
          <p:nvPr/>
        </p:nvSpPr>
        <p:spPr>
          <a:xfrm>
            <a:off x="5177562" y="1212860"/>
            <a:ext cx="1928413" cy="615553"/>
          </a:xfrm>
          <a:prstGeom prst="rect">
            <a:avLst/>
          </a:prstGeom>
          <a:solidFill>
            <a:srgbClr val="CCFF66"/>
          </a:solidFill>
        </p:spPr>
        <p:txBody>
          <a:bodyPr wrap="none" rtlCol="0" anchor="ctr" anchorCtr="1">
            <a:spAutoFit/>
          </a:bodyPr>
          <a:lstStyle/>
          <a:p>
            <a:pPr algn="ctr"/>
            <a:r>
              <a:rPr lang="en-US" sz="3400" b="1" dirty="0" smtClean="0">
                <a:latin typeface="Cambria" panose="02040503050406030204" pitchFamily="18" charset="0"/>
                <a:ea typeface="Cambria" panose="02040503050406030204" pitchFamily="18" charset="0"/>
                <a:cs typeface="Times New Roman" panose="02020603050405020304" pitchFamily="18" charset="0"/>
              </a:rPr>
              <a:t>TUẦN 16</a:t>
            </a:r>
            <a:endParaRPr lang="en-US" sz="34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637382351"/>
      </p:ext>
    </p:extLst>
  </p:cSld>
  <p:clrMapOvr>
    <a:masterClrMapping/>
  </p:clrMapOvr>
  <p:transition spd="slow" advTm="17846">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extLst mod="1"/>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Rounded Rectangle 1"/>
          <p:cNvSpPr/>
          <p:nvPr/>
        </p:nvSpPr>
        <p:spPr>
          <a:xfrm>
            <a:off x="803563" y="460344"/>
            <a:ext cx="2895601" cy="914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Cambria" panose="02040503050406030204" pitchFamily="18" charset="0"/>
                <a:ea typeface="Cambria" panose="02040503050406030204" pitchFamily="18" charset="0"/>
              </a:rPr>
              <a:t>Giản</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dị</a:t>
            </a:r>
            <a:endParaRPr lang="en-US" sz="3200" b="1" dirty="0">
              <a:solidFill>
                <a:schemeClr val="tx1"/>
              </a:solidFill>
              <a:latin typeface="Cambria" panose="02040503050406030204" pitchFamily="18" charset="0"/>
              <a:ea typeface="Cambria" panose="02040503050406030204" pitchFamily="18" charset="0"/>
            </a:endParaRPr>
          </a:p>
        </p:txBody>
      </p:sp>
      <p:sp>
        <p:nvSpPr>
          <p:cNvPr id="3" name="Flowchart: Alternate Process 2"/>
          <p:cNvSpPr/>
          <p:nvPr/>
        </p:nvSpPr>
        <p:spPr>
          <a:xfrm>
            <a:off x="2680853" y="2410691"/>
            <a:ext cx="9178637" cy="2843326"/>
          </a:xfrm>
          <a:prstGeom prst="flowChartAlternateProcess">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3200" b="1" dirty="0" err="1" smtClean="0">
                <a:solidFill>
                  <a:schemeClr val="tx1"/>
                </a:solidFill>
                <a:latin typeface="Cambria" panose="02040503050406030204" pitchFamily="18" charset="0"/>
                <a:ea typeface="Cambria" panose="02040503050406030204" pitchFamily="18" charset="0"/>
              </a:rPr>
              <a:t>Chấm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không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đua</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đòi</a:t>
            </a:r>
            <a:r>
              <a:rPr lang="en-US" sz="3200" b="1" dirty="0" smtClean="0">
                <a:solidFill>
                  <a:schemeClr val="tx1"/>
                </a:solidFill>
                <a:latin typeface="Cambria" panose="02040503050406030204" pitchFamily="18" charset="0"/>
                <a:ea typeface="Cambria" panose="02040503050406030204" pitchFamily="18" charset="0"/>
              </a:rPr>
              <a:t> may </a:t>
            </a:r>
            <a:r>
              <a:rPr lang="en-US" sz="3200" b="1" dirty="0" err="1" smtClean="0">
                <a:solidFill>
                  <a:schemeClr val="tx1"/>
                </a:solidFill>
                <a:latin typeface="Cambria" panose="02040503050406030204" pitchFamily="18" charset="0"/>
                <a:ea typeface="Cambria" panose="02040503050406030204" pitchFamily="18" charset="0"/>
              </a:rPr>
              <a:t>mặc</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Mùa</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hè</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một</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áo</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cánh</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nâu</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Mùa</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đông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hai</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áo</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cánh</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nâu</a:t>
            </a:r>
            <a:r>
              <a:rPr lang="en-US" sz="3200" b="1" dirty="0" smtClean="0">
                <a:solidFill>
                  <a:schemeClr val="tx1"/>
                </a:solidFill>
                <a:latin typeface="Cambria" panose="02040503050406030204" pitchFamily="18" charset="0"/>
                <a:ea typeface="Cambria" panose="02040503050406030204" pitchFamily="18" charset="0"/>
              </a:rPr>
              <a:t>.</a:t>
            </a:r>
          </a:p>
          <a:p>
            <a:pPr marL="285750" indent="-285750">
              <a:buFontTx/>
              <a:buChar char="-"/>
            </a:pPr>
            <a:r>
              <a:rPr lang="en-US" sz="3200" b="1" dirty="0" err="1" smtClean="0">
                <a:solidFill>
                  <a:schemeClr val="tx1"/>
                </a:solidFill>
                <a:latin typeface="Cambria" panose="02040503050406030204" pitchFamily="18" charset="0"/>
                <a:ea typeface="Cambria" panose="02040503050406030204" pitchFamily="18" charset="0"/>
              </a:rPr>
              <a:t>Chấm</a:t>
            </a:r>
            <a:r>
              <a:rPr lang="en-US" sz="3200" b="1" dirty="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mộc</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mạc</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như</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hòn</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đất</a:t>
            </a:r>
            <a:r>
              <a:rPr lang="en-US" sz="3200" b="1" dirty="0" smtClean="0">
                <a:solidFill>
                  <a:schemeClr val="tx1"/>
                </a:solidFill>
                <a:latin typeface="Cambria" panose="02040503050406030204" pitchFamily="18" charset="0"/>
                <a:ea typeface="Cambria" panose="02040503050406030204" pitchFamily="18" charset="0"/>
              </a:rPr>
              <a:t>.</a:t>
            </a:r>
            <a:endParaRPr lang="vi-VN" sz="3200" b="1" dirty="0">
              <a:solidFill>
                <a:schemeClr val="tx1"/>
              </a:solidFill>
              <a:latin typeface="Cambria" panose="02040503050406030204" pitchFamily="18" charset="0"/>
              <a:ea typeface="Cambria" panose="02040503050406030204" pitchFamily="18" charset="0"/>
            </a:endParaRPr>
          </a:p>
          <a:p>
            <a:pPr marL="285750" indent="-285750">
              <a:buFontTx/>
              <a:buChar char="-"/>
            </a:pPr>
            <a:endParaRPr lang="en-US" sz="3200" b="1" dirty="0">
              <a:solidFill>
                <a:schemeClr val="tx1"/>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0106300"/>
      </p:ext>
    </p:extLst>
  </p:cSld>
  <p:clrMapOvr>
    <a:masterClrMapping/>
  </p:clrMapOvr>
  <mc:AlternateContent xmlns:mc="http://schemas.openxmlformats.org/markup-compatibility/2006" xmlns:p14="http://schemas.microsoft.com/office/powerpoint/2010/main">
    <mc:Choice Requires="p14">
      <p:transition spd="slow" p14:dur="1400" advClick="0" advTm="46866">
        <p14:doors dir="vert"/>
      </p:transition>
    </mc:Choice>
    <mc:Fallback xmlns="">
      <p:transition spd="slow" advClick="0" advTm="468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2" name="Rounded Rectangle 1"/>
          <p:cNvSpPr/>
          <p:nvPr/>
        </p:nvSpPr>
        <p:spPr>
          <a:xfrm>
            <a:off x="803563" y="460344"/>
            <a:ext cx="5818910" cy="914400"/>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Cambria" panose="02040503050406030204" pitchFamily="18" charset="0"/>
                <a:ea typeface="Cambria" panose="02040503050406030204" pitchFamily="18" charset="0"/>
              </a:rPr>
              <a:t>Giàu</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tình</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cảm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dễ</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xúc</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động</a:t>
            </a:r>
            <a:endParaRPr lang="en-US" sz="3200" b="1" dirty="0">
              <a:solidFill>
                <a:schemeClr val="tx1"/>
              </a:solidFill>
              <a:latin typeface="Cambria" panose="02040503050406030204" pitchFamily="18" charset="0"/>
              <a:ea typeface="Cambria" panose="02040503050406030204" pitchFamily="18" charset="0"/>
            </a:endParaRPr>
          </a:p>
        </p:txBody>
      </p:sp>
      <p:sp>
        <p:nvSpPr>
          <p:cNvPr id="3" name="Flowchart: Alternate Process 2"/>
          <p:cNvSpPr/>
          <p:nvPr/>
        </p:nvSpPr>
        <p:spPr>
          <a:xfrm>
            <a:off x="2452255" y="2379838"/>
            <a:ext cx="9393381" cy="2995726"/>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Cambria" panose="02040503050406030204" pitchFamily="18" charset="0"/>
                <a:ea typeface="Cambria" panose="02040503050406030204" pitchFamily="18" charset="0"/>
              </a:rPr>
              <a:t>- </a:t>
            </a:r>
            <a:r>
              <a:rPr lang="en-US" sz="3200" b="1" dirty="0">
                <a:solidFill>
                  <a:schemeClr val="tx1"/>
                </a:solidFill>
                <a:latin typeface="Cambria" panose="02040503050406030204" pitchFamily="18" charset="0"/>
                <a:ea typeface="Cambria" panose="02040503050406030204" pitchFamily="18" charset="0"/>
              </a:rPr>
              <a:t>L</a:t>
            </a:r>
            <a:r>
              <a:rPr lang="vi-VN" sz="3200" b="1" dirty="0" smtClean="0">
                <a:solidFill>
                  <a:schemeClr val="tx1"/>
                </a:solidFill>
                <a:latin typeface="Cambria" panose="02040503050406030204" pitchFamily="18" charset="0"/>
                <a:ea typeface="Cambria" panose="02040503050406030204" pitchFamily="18" charset="0"/>
              </a:rPr>
              <a:t>à </a:t>
            </a:r>
            <a:r>
              <a:rPr lang="vi-VN" sz="3200" b="1" dirty="0">
                <a:solidFill>
                  <a:schemeClr val="tx1"/>
                </a:solidFill>
                <a:latin typeface="Cambria" panose="02040503050406030204" pitchFamily="18" charset="0"/>
                <a:ea typeface="Cambria" panose="02040503050406030204" pitchFamily="18" charset="0"/>
              </a:rPr>
              <a:t>người hay nghĩ ngợi, dễ cảm thương. Có bữa đi xem phim, những cảnh ngộ trong phim làm Chấm khóc gần suốt buổi. Đêm ấy ngủ, trong giấc mơ, Chấm lại khóc mất bao nhiêu nước mắt.</a:t>
            </a:r>
            <a:endParaRPr lang="en-US" sz="3200" b="1" dirty="0">
              <a:solidFill>
                <a:schemeClr val="tx1"/>
              </a:solidFill>
              <a:latin typeface="Cambria" panose="02040503050406030204" pitchFamily="18" charset="0"/>
              <a:ea typeface="Cambria" panose="02040503050406030204" pitchFamily="18" charset="0"/>
            </a:endParaRPr>
          </a:p>
          <a:p>
            <a:pPr marL="285750" indent="-285750">
              <a:buFontTx/>
              <a:buChar char="-"/>
            </a:pPr>
            <a:endParaRPr lang="en-US" sz="3200" b="1" dirty="0">
              <a:solidFill>
                <a:schemeClr val="tx1"/>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373932314"/>
      </p:ext>
    </p:extLst>
  </p:cSld>
  <p:clrMapOvr>
    <a:masterClrMapping/>
  </p:clrMapOvr>
  <mc:AlternateContent xmlns:mc="http://schemas.openxmlformats.org/markup-compatibility/2006" xmlns:p14="http://schemas.microsoft.com/office/powerpoint/2010/main">
    <mc:Choice Requires="p14">
      <p:transition spd="slow" p14:dur="1400" advClick="0" advTm="46866">
        <p14:doors dir="vert"/>
      </p:transition>
    </mc:Choice>
    <mc:Fallback xmlns="">
      <p:transition spd="slow" advClick="0" advTm="468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p:nvSpPr>
        <p:spPr>
          <a:xfrm>
            <a:off x="2362031" y="918980"/>
            <a:ext cx="7161796" cy="3108543"/>
          </a:xfrm>
          <a:prstGeom prst="rect">
            <a:avLst/>
          </a:prstGeom>
          <a:noFill/>
        </p:spPr>
        <p:txBody>
          <a:bodyPr wrap="square" rtlCol="0" anchor="ctr" anchorCtr="0">
            <a:spAutoFit/>
          </a:bodyPr>
          <a:lstStyle/>
          <a:p>
            <a:pPr algn="ctr"/>
            <a:r>
              <a:rPr lang="en-US" sz="4400" b="1" dirty="0" smtClean="0">
                <a:solidFill>
                  <a:srgbClr val="C00000"/>
                </a:solidFill>
                <a:latin typeface="Cambria" panose="02040503050406030204" pitchFamily="18" charset="0"/>
                <a:ea typeface="Cambria" panose="02040503050406030204" pitchFamily="18" charset="0"/>
              </a:rPr>
              <a:t>DẶN DÒ</a:t>
            </a:r>
          </a:p>
          <a:p>
            <a:pPr algn="ctr"/>
            <a:endParaRPr lang="en-US" sz="4400" dirty="0">
              <a:solidFill>
                <a:srgbClr val="C00000"/>
              </a:solidFill>
              <a:latin typeface="Cambria" panose="02040503050406030204" pitchFamily="18" charset="0"/>
              <a:ea typeface="Cambria" panose="02040503050406030204" pitchFamily="18" charset="0"/>
            </a:endParaRPr>
          </a:p>
          <a:p>
            <a:pPr marL="285750" indent="-285750" algn="just">
              <a:buFontTx/>
              <a:buChar char="-"/>
            </a:pPr>
            <a:r>
              <a:rPr lang="en-US" sz="3600" b="1" dirty="0" err="1" smtClean="0">
                <a:latin typeface="Cambria" panose="02040503050406030204" pitchFamily="18" charset="0"/>
                <a:ea typeface="Cambria" panose="02040503050406030204" pitchFamily="18" charset="0"/>
              </a:rPr>
              <a:t>Xem</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lại</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bài</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Tổng</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kết</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vốn</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từ</a:t>
            </a:r>
            <a:r>
              <a:rPr lang="en-US" sz="3600" b="1" dirty="0" smtClean="0">
                <a:latin typeface="Cambria" panose="02040503050406030204" pitchFamily="18" charset="0"/>
                <a:ea typeface="Cambria" panose="02040503050406030204" pitchFamily="18" charset="0"/>
              </a:rPr>
              <a:t>”.</a:t>
            </a:r>
          </a:p>
          <a:p>
            <a:pPr marL="285750" indent="-285750" algn="just">
              <a:buFontTx/>
              <a:buChar char="-"/>
            </a:pPr>
            <a:r>
              <a:rPr lang="en-US" sz="3600" b="1" dirty="0" err="1" smtClean="0">
                <a:latin typeface="Cambria" panose="02040503050406030204" pitchFamily="18" charset="0"/>
                <a:ea typeface="Cambria" panose="02040503050406030204" pitchFamily="18" charset="0"/>
              </a:rPr>
              <a:t>Chuẩn</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bị</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bài</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Tổng</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kết</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vốn</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từ</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tiếp</a:t>
            </a:r>
            <a:r>
              <a:rPr lang="en-US" sz="3600" b="1" dirty="0" smtClean="0">
                <a:latin typeface="Cambria" panose="02040503050406030204" pitchFamily="18" charset="0"/>
                <a:ea typeface="Cambria" panose="02040503050406030204" pitchFamily="18" charset="0"/>
              </a:rPr>
              <a:t> </a:t>
            </a:r>
            <a:r>
              <a:rPr lang="en-US" sz="3600" b="1" dirty="0" err="1" smtClean="0">
                <a:latin typeface="Cambria" panose="02040503050406030204" pitchFamily="18" charset="0"/>
                <a:ea typeface="Cambria" panose="02040503050406030204" pitchFamily="18" charset="0"/>
              </a:rPr>
              <a:t>theo</a:t>
            </a:r>
            <a:r>
              <a:rPr lang="en-US" sz="3600" b="1" dirty="0" smtClean="0">
                <a:latin typeface="Cambria" panose="02040503050406030204" pitchFamily="18" charset="0"/>
                <a:ea typeface="Cambria" panose="02040503050406030204" pitchFamily="18" charset="0"/>
              </a:rPr>
              <a:t>)”.</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2809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advTm="17220">
        <p15:prstTrans prst="origami"/>
      </p:transition>
    </mc:Choice>
    <mc:Fallback xmlns="">
      <p:transition spd="slow" advClick="0" advTm="172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afterEffect">
                                  <p:stCondLst>
                                    <p:cond delay="0"/>
                                  </p:stCondLst>
                                  <p:childTnLst>
                                    <p:animEffect transition="out" filter="fade">
                                      <p:cBhvr>
                                        <p:cTn id="6" dur="1000" tmFilter="0, 0; .2, .5; .8, .5; 1, 0"/>
                                        <p:tgtEl>
                                          <p:spTgt spid="5"/>
                                        </p:tgtEl>
                                      </p:cBhvr>
                                    </p:animEffect>
                                    <p:animScale>
                                      <p:cBhvr>
                                        <p:cTn id="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TextBox 19"/>
          <p:cNvSpPr txBox="1"/>
          <p:nvPr/>
        </p:nvSpPr>
        <p:spPr>
          <a:xfrm>
            <a:off x="706068" y="2227064"/>
            <a:ext cx="10027582" cy="1077218"/>
          </a:xfrm>
          <a:prstGeom prst="rect">
            <a:avLst/>
          </a:prstGeom>
          <a:solidFill>
            <a:schemeClr val="bg1"/>
          </a:solidFill>
        </p:spPr>
        <p:txBody>
          <a:bodyPr wrap="square" rtlCol="0">
            <a:spAutoFit/>
          </a:bodyPr>
          <a:lstStyle/>
          <a:p>
            <a:r>
              <a:rPr lang="en-US" sz="3200" b="1" dirty="0" smtClean="0">
                <a:solidFill>
                  <a:schemeClr val="accent5">
                    <a:lumMod val="75000"/>
                  </a:schemeClr>
                </a:solidFill>
                <a:latin typeface="Cambria" panose="02040503050406030204" pitchFamily="18" charset="0"/>
                <a:ea typeface="Cambria" panose="02040503050406030204" pitchFamily="18" charset="0"/>
              </a:rPr>
              <a:t>1. </a:t>
            </a:r>
            <a:r>
              <a:rPr lang="en-US" sz="3200" b="1" dirty="0" err="1" smtClean="0">
                <a:solidFill>
                  <a:schemeClr val="accent5">
                    <a:lumMod val="75000"/>
                  </a:schemeClr>
                </a:solidFill>
                <a:latin typeface="Cambria" panose="02040503050406030204" pitchFamily="18" charset="0"/>
                <a:ea typeface="Cambria" panose="02040503050406030204" pitchFamily="18" charset="0"/>
              </a:rPr>
              <a:t>Tìm</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những</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từ</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đồng</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nghĩa</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và</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trái</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nghĩa</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với</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mỗi</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từ</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sau</a:t>
            </a:r>
            <a:r>
              <a:rPr lang="en-US" sz="3200" b="1" dirty="0" smtClean="0">
                <a:solidFill>
                  <a:schemeClr val="accent5">
                    <a:lumMod val="75000"/>
                  </a:schemeClr>
                </a:solidFill>
                <a:latin typeface="Cambria" panose="02040503050406030204" pitchFamily="18" charset="0"/>
                <a:ea typeface="Cambria" panose="02040503050406030204" pitchFamily="18" charset="0"/>
              </a:rPr>
              <a:t>:</a:t>
            </a:r>
            <a:endParaRPr lang="en-US" sz="3200" b="1" dirty="0">
              <a:solidFill>
                <a:schemeClr val="accent5">
                  <a:lumMod val="75000"/>
                </a:schemeClr>
              </a:solidFill>
              <a:latin typeface="Cambria" panose="02040503050406030204" pitchFamily="18" charset="0"/>
              <a:ea typeface="Cambria" panose="02040503050406030204" pitchFamily="18" charset="0"/>
            </a:endParaRPr>
          </a:p>
        </p:txBody>
      </p:sp>
      <p:sp>
        <p:nvSpPr>
          <p:cNvPr id="21" name="TextBox 20"/>
          <p:cNvSpPr txBox="1"/>
          <p:nvPr/>
        </p:nvSpPr>
        <p:spPr>
          <a:xfrm>
            <a:off x="1128099" y="3514884"/>
            <a:ext cx="3354379" cy="2062103"/>
          </a:xfrm>
          <a:prstGeom prst="rect">
            <a:avLst/>
          </a:prstGeom>
          <a:noFill/>
        </p:spPr>
        <p:txBody>
          <a:bodyPr wrap="square" rtlCol="0">
            <a:spAutoFit/>
          </a:bodyPr>
          <a:lstStyle/>
          <a:p>
            <a:pPr marL="514350" indent="-514350" algn="just">
              <a:buAutoNum type="alphaLcPeriod"/>
            </a:pPr>
            <a:r>
              <a:rPr lang="en-US" sz="3200" b="1" dirty="0" err="1" smtClean="0">
                <a:latin typeface="Cambria" panose="02040503050406030204" pitchFamily="18" charset="0"/>
                <a:ea typeface="Cambria" panose="02040503050406030204" pitchFamily="18" charset="0"/>
              </a:rPr>
              <a:t>Nhân</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hậu</a:t>
            </a:r>
            <a:endParaRPr lang="en-US" sz="3200" b="1" dirty="0" smtClean="0">
              <a:latin typeface="Cambria" panose="02040503050406030204" pitchFamily="18" charset="0"/>
              <a:ea typeface="Cambria" panose="02040503050406030204" pitchFamily="18" charset="0"/>
            </a:endParaRPr>
          </a:p>
          <a:p>
            <a:pPr marL="514350" indent="-514350" algn="just">
              <a:buAutoNum type="alphaLcPeriod"/>
            </a:pPr>
            <a:r>
              <a:rPr lang="en-US" sz="3200" b="1" dirty="0" err="1" smtClean="0">
                <a:latin typeface="Cambria" panose="02040503050406030204" pitchFamily="18" charset="0"/>
                <a:ea typeface="Cambria" panose="02040503050406030204" pitchFamily="18" charset="0"/>
              </a:rPr>
              <a:t>Trung</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thực</a:t>
            </a:r>
            <a:endParaRPr lang="en-US" sz="3200" b="1" dirty="0" smtClean="0">
              <a:latin typeface="Cambria" panose="02040503050406030204" pitchFamily="18" charset="0"/>
              <a:ea typeface="Cambria" panose="02040503050406030204" pitchFamily="18" charset="0"/>
            </a:endParaRPr>
          </a:p>
          <a:p>
            <a:pPr marL="514350" indent="-514350" algn="just">
              <a:buAutoNum type="alphaLcPeriod"/>
            </a:pPr>
            <a:r>
              <a:rPr lang="en-US" sz="3200" b="1" dirty="0" err="1" smtClean="0">
                <a:latin typeface="Cambria" panose="02040503050406030204" pitchFamily="18" charset="0"/>
                <a:ea typeface="Cambria" panose="02040503050406030204" pitchFamily="18" charset="0"/>
              </a:rPr>
              <a:t>Dũng</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cảm</a:t>
            </a:r>
            <a:endParaRPr lang="en-US" sz="3200" b="1" dirty="0" smtClean="0">
              <a:latin typeface="Cambria" panose="02040503050406030204" pitchFamily="18" charset="0"/>
              <a:ea typeface="Cambria" panose="02040503050406030204" pitchFamily="18" charset="0"/>
            </a:endParaRPr>
          </a:p>
          <a:p>
            <a:pPr marL="514350" indent="-514350" algn="just">
              <a:buAutoNum type="alphaLcPeriod"/>
            </a:pPr>
            <a:r>
              <a:rPr lang="en-US" sz="3200" b="1" dirty="0" err="1" smtClean="0">
                <a:latin typeface="Cambria" panose="02040503050406030204" pitchFamily="18" charset="0"/>
                <a:ea typeface="Cambria" panose="02040503050406030204" pitchFamily="18" charset="0"/>
              </a:rPr>
              <a:t>Cần</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cù</a:t>
            </a:r>
            <a:endParaRPr lang="en-US" sz="32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828996228"/>
      </p:ext>
    </p:extLst>
  </p:cSld>
  <p:clrMapOvr>
    <a:masterClrMapping/>
  </p:clrMapOvr>
  <mc:AlternateContent xmlns:mc="http://schemas.openxmlformats.org/markup-compatibility/2006" xmlns:p14="http://schemas.microsoft.com/office/powerpoint/2010/main">
    <mc:Choice Requires="p14">
      <p:transition spd="slow" p14:dur="1400" advClick="0" advTm="53473">
        <p14:doors dir="vert"/>
      </p:transition>
    </mc:Choice>
    <mc:Fallback xmlns="">
      <p:transition spd="slow" advClick="0" advTm="534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6080023"/>
              </p:ext>
            </p:extLst>
          </p:nvPr>
        </p:nvGraphicFramePr>
        <p:xfrm>
          <a:off x="411019" y="511849"/>
          <a:ext cx="11503890" cy="4846320"/>
        </p:xfrm>
        <a:graphic>
          <a:graphicData uri="http://schemas.openxmlformats.org/drawingml/2006/table">
            <a:tbl>
              <a:tblPr firstRow="1" bandRow="1">
                <a:tableStyleId>{93296810-A885-4BE3-A3E7-6D5BEEA58F35}</a:tableStyleId>
              </a:tblPr>
              <a:tblGrid>
                <a:gridCol w="3592945">
                  <a:extLst>
                    <a:ext uri="{9D8B030D-6E8A-4147-A177-3AD203B41FA5}">
                      <a16:colId xmlns:a16="http://schemas.microsoft.com/office/drawing/2014/main" val="3645344862"/>
                    </a:ext>
                  </a:extLst>
                </a:gridCol>
                <a:gridCol w="4076315">
                  <a:extLst>
                    <a:ext uri="{9D8B030D-6E8A-4147-A177-3AD203B41FA5}">
                      <a16:colId xmlns:a16="http://schemas.microsoft.com/office/drawing/2014/main" val="2390469496"/>
                    </a:ext>
                  </a:extLst>
                </a:gridCol>
                <a:gridCol w="3834630">
                  <a:extLst>
                    <a:ext uri="{9D8B030D-6E8A-4147-A177-3AD203B41FA5}">
                      <a16:colId xmlns:a16="http://schemas.microsoft.com/office/drawing/2014/main" val="263308376"/>
                    </a:ext>
                  </a:extLst>
                </a:gridCol>
              </a:tblGrid>
              <a:tr h="370840">
                <a:tc>
                  <a:txBody>
                    <a:bodyPr/>
                    <a:lstStyle/>
                    <a:p>
                      <a:pPr algn="ctr"/>
                      <a:r>
                        <a:rPr lang="en-US" sz="3200" b="1" dirty="0" err="1" smtClean="0">
                          <a:solidFill>
                            <a:schemeClr val="bg1"/>
                          </a:solidFill>
                          <a:latin typeface="Cambria" panose="02040503050406030204" pitchFamily="18" charset="0"/>
                          <a:ea typeface="Cambria" panose="02040503050406030204" pitchFamily="18" charset="0"/>
                        </a:rPr>
                        <a:t>Từ</a:t>
                      </a:r>
                      <a:endParaRPr lang="en-US" sz="3200" b="1" dirty="0">
                        <a:solidFill>
                          <a:schemeClr val="bg1"/>
                        </a:solidFill>
                        <a:latin typeface="Cambria" panose="02040503050406030204" pitchFamily="18" charset="0"/>
                        <a:ea typeface="Cambria" panose="02040503050406030204" pitchFamily="18" charset="0"/>
                      </a:endParaRPr>
                    </a:p>
                  </a:txBody>
                  <a:tcPr/>
                </a:tc>
                <a:tc>
                  <a:txBody>
                    <a:bodyPr/>
                    <a:lstStyle/>
                    <a:p>
                      <a:pPr algn="ctr"/>
                      <a:r>
                        <a:rPr lang="en-US" sz="3200" b="1" dirty="0" err="1" smtClean="0">
                          <a:solidFill>
                            <a:schemeClr val="bg1"/>
                          </a:solidFill>
                          <a:latin typeface="Cambria" panose="02040503050406030204" pitchFamily="18" charset="0"/>
                          <a:ea typeface="Cambria" panose="02040503050406030204" pitchFamily="18" charset="0"/>
                        </a:rPr>
                        <a:t>Đồng</a:t>
                      </a:r>
                      <a:r>
                        <a:rPr lang="en-US" sz="3200" b="1" baseline="0" dirty="0" smtClean="0">
                          <a:solidFill>
                            <a:schemeClr val="bg1"/>
                          </a:solidFill>
                          <a:latin typeface="Cambria" panose="02040503050406030204" pitchFamily="18" charset="0"/>
                          <a:ea typeface="Cambria" panose="02040503050406030204" pitchFamily="18" charset="0"/>
                        </a:rPr>
                        <a:t> </a:t>
                      </a:r>
                      <a:r>
                        <a:rPr lang="en-US" sz="3200" b="1" baseline="0" dirty="0" err="1" smtClean="0">
                          <a:solidFill>
                            <a:schemeClr val="bg1"/>
                          </a:solidFill>
                          <a:latin typeface="Cambria" panose="02040503050406030204" pitchFamily="18" charset="0"/>
                          <a:ea typeface="Cambria" panose="02040503050406030204" pitchFamily="18" charset="0"/>
                        </a:rPr>
                        <a:t>nghĩa</a:t>
                      </a:r>
                      <a:endParaRPr lang="en-US" sz="3200" b="1" dirty="0">
                        <a:solidFill>
                          <a:schemeClr val="bg1"/>
                        </a:solidFill>
                        <a:latin typeface="Cambria" panose="02040503050406030204" pitchFamily="18" charset="0"/>
                        <a:ea typeface="Cambria" panose="02040503050406030204" pitchFamily="18" charset="0"/>
                      </a:endParaRPr>
                    </a:p>
                  </a:txBody>
                  <a:tcPr/>
                </a:tc>
                <a:tc>
                  <a:txBody>
                    <a:bodyPr/>
                    <a:lstStyle/>
                    <a:p>
                      <a:pPr algn="ctr"/>
                      <a:r>
                        <a:rPr lang="en-US" sz="3200" b="1" dirty="0" err="1" smtClean="0">
                          <a:solidFill>
                            <a:schemeClr val="bg1"/>
                          </a:solidFill>
                          <a:latin typeface="Cambria" panose="02040503050406030204" pitchFamily="18" charset="0"/>
                          <a:ea typeface="Cambria" panose="02040503050406030204" pitchFamily="18" charset="0"/>
                        </a:rPr>
                        <a:t>Trái</a:t>
                      </a:r>
                      <a:r>
                        <a:rPr lang="en-US" sz="3200" b="1" baseline="0" dirty="0" smtClean="0">
                          <a:solidFill>
                            <a:schemeClr val="bg1"/>
                          </a:solidFill>
                          <a:latin typeface="Cambria" panose="02040503050406030204" pitchFamily="18" charset="0"/>
                          <a:ea typeface="Cambria" panose="02040503050406030204" pitchFamily="18" charset="0"/>
                        </a:rPr>
                        <a:t> </a:t>
                      </a:r>
                      <a:r>
                        <a:rPr lang="en-US" sz="3200" b="1" baseline="0" dirty="0" err="1" smtClean="0">
                          <a:solidFill>
                            <a:schemeClr val="bg1"/>
                          </a:solidFill>
                          <a:latin typeface="Cambria" panose="02040503050406030204" pitchFamily="18" charset="0"/>
                          <a:ea typeface="Cambria" panose="02040503050406030204" pitchFamily="18" charset="0"/>
                        </a:rPr>
                        <a:t>nghĩa</a:t>
                      </a:r>
                      <a:endParaRPr lang="en-US" sz="3200" b="1" dirty="0">
                        <a:solidFill>
                          <a:schemeClr val="bg1"/>
                        </a:solidFill>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638418032"/>
                  </a:ext>
                </a:extLst>
              </a:tr>
              <a:tr h="370840">
                <a:tc>
                  <a:txBody>
                    <a:bodyPr/>
                    <a:lstStyle/>
                    <a:p>
                      <a:pPr algn="ctr"/>
                      <a:r>
                        <a:rPr lang="en-US" sz="3200" b="1" dirty="0" err="1" smtClean="0">
                          <a:solidFill>
                            <a:srgbClr val="C00000"/>
                          </a:solidFill>
                          <a:latin typeface="Cambria" panose="02040503050406030204" pitchFamily="18" charset="0"/>
                          <a:ea typeface="Cambria" panose="02040503050406030204" pitchFamily="18" charset="0"/>
                        </a:rPr>
                        <a:t>nhân</a:t>
                      </a:r>
                      <a:r>
                        <a:rPr lang="en-US" sz="3200" b="1" baseline="0" dirty="0" smtClean="0">
                          <a:solidFill>
                            <a:srgbClr val="C00000"/>
                          </a:solidFill>
                          <a:latin typeface="Cambria" panose="02040503050406030204" pitchFamily="18" charset="0"/>
                          <a:ea typeface="Cambria" panose="02040503050406030204" pitchFamily="18" charset="0"/>
                        </a:rPr>
                        <a:t> </a:t>
                      </a:r>
                      <a:r>
                        <a:rPr lang="en-US" sz="3200" b="1" baseline="0" dirty="0" err="1" smtClean="0">
                          <a:solidFill>
                            <a:srgbClr val="C00000"/>
                          </a:solidFill>
                          <a:latin typeface="Cambria" panose="02040503050406030204" pitchFamily="18" charset="0"/>
                          <a:ea typeface="Cambria" panose="02040503050406030204" pitchFamily="18" charset="0"/>
                        </a:rPr>
                        <a:t>hậu</a:t>
                      </a:r>
                      <a:endParaRPr lang="en-US" sz="3200" b="1" dirty="0">
                        <a:solidFill>
                          <a:srgbClr val="C00000"/>
                        </a:solidFill>
                        <a:latin typeface="Cambria" panose="02040503050406030204" pitchFamily="18" charset="0"/>
                        <a:ea typeface="Cambria" panose="02040503050406030204" pitchFamily="18" charset="0"/>
                      </a:endParaRPr>
                    </a:p>
                  </a:txBody>
                  <a:tcPr/>
                </a:tc>
                <a:tc>
                  <a:txBody>
                    <a:bodyPr/>
                    <a:lstStyle/>
                    <a:p>
                      <a:r>
                        <a:rPr lang="en-US" sz="3200" b="1" dirty="0" err="1" smtClean="0">
                          <a:latin typeface="Cambria" panose="02040503050406030204" pitchFamily="18" charset="0"/>
                          <a:ea typeface="Cambria" panose="02040503050406030204" pitchFamily="18" charset="0"/>
                        </a:rPr>
                        <a:t>nhân</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ái</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nhân</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nghĩa</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phúc</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hậu</a:t>
                      </a:r>
                      <a:r>
                        <a:rPr lang="en-US" sz="3200" b="1" baseline="0" dirty="0" smtClean="0">
                          <a:latin typeface="Cambria" panose="02040503050406030204" pitchFamily="18" charset="0"/>
                          <a:ea typeface="Cambria" panose="02040503050406030204" pitchFamily="18" charset="0"/>
                        </a:rPr>
                        <a:t>, …</a:t>
                      </a:r>
                      <a:endParaRPr lang="en-US" sz="3200" b="1" dirty="0">
                        <a:latin typeface="Cambria" panose="02040503050406030204" pitchFamily="18" charset="0"/>
                        <a:ea typeface="Cambria" panose="02040503050406030204" pitchFamily="18" charset="0"/>
                      </a:endParaRPr>
                    </a:p>
                  </a:txBody>
                  <a:tcPr/>
                </a:tc>
                <a:tc>
                  <a:txBody>
                    <a:bodyPr/>
                    <a:lstStyle/>
                    <a:p>
                      <a:r>
                        <a:rPr lang="en-US" sz="3200" b="1" dirty="0" err="1" smtClean="0">
                          <a:latin typeface="Cambria" panose="02040503050406030204" pitchFamily="18" charset="0"/>
                          <a:ea typeface="Cambria" panose="02040503050406030204" pitchFamily="18" charset="0"/>
                        </a:rPr>
                        <a:t>bất</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nhân</a:t>
                      </a:r>
                      <a:r>
                        <a:rPr lang="en-US" sz="3200" b="1" dirty="0" smtClean="0">
                          <a:latin typeface="Cambria" panose="02040503050406030204" pitchFamily="18" charset="0"/>
                          <a:ea typeface="Cambria" panose="02040503050406030204" pitchFamily="18" charset="0"/>
                        </a:rPr>
                        <a:t>,</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độc</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ác</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tàn</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nhẫn</a:t>
                      </a:r>
                      <a:r>
                        <a:rPr lang="en-US" sz="3200" b="1" baseline="0" dirty="0" smtClean="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67740726"/>
                  </a:ext>
                </a:extLst>
              </a:tr>
              <a:tr h="370840">
                <a:tc>
                  <a:txBody>
                    <a:bodyPr/>
                    <a:lstStyle/>
                    <a:p>
                      <a:pPr algn="ctr"/>
                      <a:r>
                        <a:rPr lang="en-US" sz="3200" b="1" dirty="0" err="1" smtClean="0">
                          <a:solidFill>
                            <a:srgbClr val="C00000"/>
                          </a:solidFill>
                          <a:latin typeface="Cambria" panose="02040503050406030204" pitchFamily="18" charset="0"/>
                          <a:ea typeface="Cambria" panose="02040503050406030204" pitchFamily="18" charset="0"/>
                        </a:rPr>
                        <a:t>trung</a:t>
                      </a:r>
                      <a:r>
                        <a:rPr lang="en-US" sz="3200" b="1" dirty="0" smtClean="0">
                          <a:solidFill>
                            <a:srgbClr val="C00000"/>
                          </a:solidFill>
                          <a:latin typeface="Cambria" panose="02040503050406030204" pitchFamily="18" charset="0"/>
                          <a:ea typeface="Cambria" panose="02040503050406030204" pitchFamily="18" charset="0"/>
                        </a:rPr>
                        <a:t> </a:t>
                      </a:r>
                      <a:r>
                        <a:rPr lang="en-US" sz="3200" b="1" dirty="0" err="1" smtClean="0">
                          <a:solidFill>
                            <a:srgbClr val="C00000"/>
                          </a:solidFill>
                          <a:latin typeface="Cambria" panose="02040503050406030204" pitchFamily="18" charset="0"/>
                          <a:ea typeface="Cambria" panose="02040503050406030204" pitchFamily="18" charset="0"/>
                        </a:rPr>
                        <a:t>thực</a:t>
                      </a:r>
                      <a:endParaRPr lang="en-US" sz="3200" b="1" dirty="0" smtClean="0">
                        <a:solidFill>
                          <a:srgbClr val="C00000"/>
                        </a:solidFill>
                        <a:latin typeface="Cambria" panose="02040503050406030204" pitchFamily="18" charset="0"/>
                        <a:ea typeface="Cambria" panose="02040503050406030204" pitchFamily="18" charset="0"/>
                      </a:endParaRPr>
                    </a:p>
                  </a:txBody>
                  <a:tcPr/>
                </a:tc>
                <a:tc>
                  <a:txBody>
                    <a:bodyPr/>
                    <a:lstStyle/>
                    <a:p>
                      <a:r>
                        <a:rPr lang="en-US" sz="3200" b="1" dirty="0" err="1" smtClean="0">
                          <a:latin typeface="Cambria" panose="02040503050406030204" pitchFamily="18" charset="0"/>
                          <a:ea typeface="Cambria" panose="02040503050406030204" pitchFamily="18" charset="0"/>
                        </a:rPr>
                        <a:t>thành</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thật</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thật</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thà</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thẳng</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thắn</a:t>
                      </a:r>
                      <a:r>
                        <a:rPr lang="en-US" sz="3200" b="1" baseline="0" dirty="0" smtClean="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a:txBody>
                  <a:tcPr/>
                </a:tc>
                <a:tc>
                  <a:txBody>
                    <a:bodyPr/>
                    <a:lstStyle/>
                    <a:p>
                      <a:r>
                        <a:rPr lang="en-US" sz="3200" b="1" dirty="0" err="1" smtClean="0">
                          <a:latin typeface="Cambria" panose="02040503050406030204" pitchFamily="18" charset="0"/>
                          <a:ea typeface="Cambria" panose="02040503050406030204" pitchFamily="18" charset="0"/>
                        </a:rPr>
                        <a:t>dối</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trá</a:t>
                      </a:r>
                      <a:r>
                        <a:rPr lang="en-US" sz="3200" b="1" dirty="0" smtClean="0">
                          <a:latin typeface="Cambria" panose="02040503050406030204" pitchFamily="18" charset="0"/>
                          <a:ea typeface="Cambria" panose="02040503050406030204" pitchFamily="18" charset="0"/>
                        </a:rPr>
                        <a:t>,</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gian</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xảo</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lừa</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dối</a:t>
                      </a:r>
                      <a:r>
                        <a:rPr lang="en-US" sz="3200" b="1" baseline="0" dirty="0" smtClean="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297496217"/>
                  </a:ext>
                </a:extLst>
              </a:tr>
              <a:tr h="370840">
                <a:tc>
                  <a:txBody>
                    <a:bodyPr/>
                    <a:lstStyle/>
                    <a:p>
                      <a:pPr algn="ctr"/>
                      <a:r>
                        <a:rPr lang="en-US" sz="3200" b="1" baseline="0" dirty="0" err="1" smtClean="0">
                          <a:solidFill>
                            <a:srgbClr val="C00000"/>
                          </a:solidFill>
                          <a:latin typeface="Cambria" panose="02040503050406030204" pitchFamily="18" charset="0"/>
                          <a:ea typeface="Cambria" panose="02040503050406030204" pitchFamily="18" charset="0"/>
                        </a:rPr>
                        <a:t>dũng</a:t>
                      </a:r>
                      <a:r>
                        <a:rPr lang="en-US" sz="3200" b="1" baseline="0" dirty="0" smtClean="0">
                          <a:solidFill>
                            <a:srgbClr val="C00000"/>
                          </a:solidFill>
                          <a:latin typeface="Cambria" panose="02040503050406030204" pitchFamily="18" charset="0"/>
                          <a:ea typeface="Cambria" panose="02040503050406030204" pitchFamily="18" charset="0"/>
                        </a:rPr>
                        <a:t> </a:t>
                      </a:r>
                      <a:r>
                        <a:rPr lang="en-US" sz="3200" b="1" baseline="0" dirty="0" err="1" smtClean="0">
                          <a:solidFill>
                            <a:srgbClr val="C00000"/>
                          </a:solidFill>
                          <a:latin typeface="Cambria" panose="02040503050406030204" pitchFamily="18" charset="0"/>
                          <a:ea typeface="Cambria" panose="02040503050406030204" pitchFamily="18" charset="0"/>
                        </a:rPr>
                        <a:t>cảm</a:t>
                      </a:r>
                      <a:endParaRPr lang="en-US" sz="3200" b="1" dirty="0">
                        <a:solidFill>
                          <a:srgbClr val="C00000"/>
                        </a:solidFill>
                        <a:latin typeface="Cambria" panose="02040503050406030204" pitchFamily="18" charset="0"/>
                        <a:ea typeface="Cambria" panose="02040503050406030204" pitchFamily="18" charset="0"/>
                      </a:endParaRPr>
                    </a:p>
                  </a:txBody>
                  <a:tcPr/>
                </a:tc>
                <a:tc>
                  <a:txBody>
                    <a:bodyPr/>
                    <a:lstStyle/>
                    <a:p>
                      <a:r>
                        <a:rPr lang="en-US" sz="3200" b="1" dirty="0" err="1" smtClean="0">
                          <a:latin typeface="Cambria" panose="02040503050406030204" pitchFamily="18" charset="0"/>
                          <a:ea typeface="Cambria" panose="02040503050406030204" pitchFamily="18" charset="0"/>
                        </a:rPr>
                        <a:t>gan</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dạ</a:t>
                      </a:r>
                      <a:r>
                        <a:rPr lang="en-US" sz="3200" b="1" dirty="0" smtClean="0">
                          <a:latin typeface="Cambria" panose="02040503050406030204" pitchFamily="18" charset="0"/>
                          <a:ea typeface="Cambria" panose="02040503050406030204" pitchFamily="18" charset="0"/>
                        </a:rPr>
                        <a:t>,</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anh</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dũng</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bạo</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dạn</a:t>
                      </a:r>
                      <a:r>
                        <a:rPr lang="en-US" sz="3200" b="1" baseline="0" dirty="0" smtClean="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a:txBody>
                  <a:tcPr/>
                </a:tc>
                <a:tc>
                  <a:txBody>
                    <a:bodyPr/>
                    <a:lstStyle/>
                    <a:p>
                      <a:r>
                        <a:rPr lang="en-US" sz="3200" b="1" dirty="0" err="1" smtClean="0">
                          <a:latin typeface="Cambria" panose="02040503050406030204" pitchFamily="18" charset="0"/>
                          <a:ea typeface="Cambria" panose="02040503050406030204" pitchFamily="18" charset="0"/>
                        </a:rPr>
                        <a:t>hèn</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nhát</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nhút</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nhát</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bạo</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nhược</a:t>
                      </a:r>
                      <a:r>
                        <a:rPr lang="en-US" sz="3200" b="1" baseline="0" dirty="0" smtClean="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754224051"/>
                  </a:ext>
                </a:extLst>
              </a:tr>
              <a:tr h="370840">
                <a:tc>
                  <a:txBody>
                    <a:bodyPr/>
                    <a:lstStyle/>
                    <a:p>
                      <a:pPr algn="ctr"/>
                      <a:r>
                        <a:rPr lang="en-US" sz="3200" b="1" dirty="0" err="1" smtClean="0">
                          <a:solidFill>
                            <a:srgbClr val="C00000"/>
                          </a:solidFill>
                          <a:latin typeface="Cambria" panose="02040503050406030204" pitchFamily="18" charset="0"/>
                          <a:ea typeface="Cambria" panose="02040503050406030204" pitchFamily="18" charset="0"/>
                        </a:rPr>
                        <a:t>cần</a:t>
                      </a:r>
                      <a:r>
                        <a:rPr lang="en-US" sz="3200" b="1" baseline="0" dirty="0" smtClean="0">
                          <a:solidFill>
                            <a:srgbClr val="C00000"/>
                          </a:solidFill>
                          <a:latin typeface="Cambria" panose="02040503050406030204" pitchFamily="18" charset="0"/>
                          <a:ea typeface="Cambria" panose="02040503050406030204" pitchFamily="18" charset="0"/>
                        </a:rPr>
                        <a:t> </a:t>
                      </a:r>
                      <a:r>
                        <a:rPr lang="en-US" sz="3200" b="1" baseline="0" dirty="0" err="1" smtClean="0">
                          <a:solidFill>
                            <a:srgbClr val="C00000"/>
                          </a:solidFill>
                          <a:latin typeface="Cambria" panose="02040503050406030204" pitchFamily="18" charset="0"/>
                          <a:ea typeface="Cambria" panose="02040503050406030204" pitchFamily="18" charset="0"/>
                        </a:rPr>
                        <a:t>cù</a:t>
                      </a:r>
                      <a:endParaRPr lang="en-US" sz="3200" b="1" dirty="0">
                        <a:solidFill>
                          <a:srgbClr val="C00000"/>
                        </a:solidFill>
                        <a:latin typeface="Cambria" panose="02040503050406030204" pitchFamily="18" charset="0"/>
                        <a:ea typeface="Cambria" panose="02040503050406030204" pitchFamily="18" charset="0"/>
                      </a:endParaRPr>
                    </a:p>
                  </a:txBody>
                  <a:tcPr/>
                </a:tc>
                <a:tc>
                  <a:txBody>
                    <a:bodyPr/>
                    <a:lstStyle/>
                    <a:p>
                      <a:r>
                        <a:rPr lang="en-US" sz="3200" b="1" dirty="0" err="1" smtClean="0">
                          <a:latin typeface="Cambria" panose="02040503050406030204" pitchFamily="18" charset="0"/>
                          <a:ea typeface="Cambria" panose="02040503050406030204" pitchFamily="18" charset="0"/>
                        </a:rPr>
                        <a:t>siêng</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năng</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chăm</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chỉ</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tần</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tảo</a:t>
                      </a:r>
                      <a:r>
                        <a:rPr lang="en-US" sz="3200" b="1" baseline="0" dirty="0" smtClean="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a:txBody>
                  <a:tcPr/>
                </a:tc>
                <a:tc>
                  <a:txBody>
                    <a:bodyPr/>
                    <a:lstStyle/>
                    <a:p>
                      <a:r>
                        <a:rPr lang="en-US" sz="3200" b="1" dirty="0" err="1" smtClean="0">
                          <a:latin typeface="Cambria" panose="02040503050406030204" pitchFamily="18" charset="0"/>
                          <a:ea typeface="Cambria" panose="02040503050406030204" pitchFamily="18" charset="0"/>
                        </a:rPr>
                        <a:t>lười</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biếng</a:t>
                      </a:r>
                      <a:r>
                        <a:rPr lang="en-US" sz="3200" b="1" dirty="0" smtClean="0">
                          <a:latin typeface="Cambria" panose="02040503050406030204" pitchFamily="18" charset="0"/>
                          <a:ea typeface="Cambria" panose="02040503050406030204" pitchFamily="18" charset="0"/>
                        </a:rPr>
                        <a:t>,</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lười</a:t>
                      </a:r>
                      <a:r>
                        <a:rPr lang="en-US" sz="3200" b="1" baseline="0" dirty="0" smtClean="0">
                          <a:latin typeface="Cambria" panose="02040503050406030204" pitchFamily="18" charset="0"/>
                          <a:ea typeface="Cambria" panose="02040503050406030204" pitchFamily="18" charset="0"/>
                        </a:rPr>
                        <a:t> </a:t>
                      </a:r>
                      <a:r>
                        <a:rPr lang="en-US" sz="3200" b="1" baseline="0" dirty="0" err="1" smtClean="0">
                          <a:latin typeface="Cambria" panose="02040503050406030204" pitchFamily="18" charset="0"/>
                          <a:ea typeface="Cambria" panose="02040503050406030204" pitchFamily="18" charset="0"/>
                        </a:rPr>
                        <a:t>nhác</a:t>
                      </a:r>
                      <a:r>
                        <a:rPr lang="en-US" sz="3200" b="1" baseline="0" dirty="0" smtClean="0">
                          <a:latin typeface="Cambria" panose="02040503050406030204" pitchFamily="18" charset="0"/>
                          <a:ea typeface="Cambria" panose="02040503050406030204" pitchFamily="18" charset="0"/>
                        </a:rPr>
                        <a:t>,…</a:t>
                      </a:r>
                      <a:endParaRPr lang="en-US" sz="3200" b="1"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904094116"/>
                  </a:ext>
                </a:extLst>
              </a:tr>
            </a:tbl>
          </a:graphicData>
        </a:graphic>
      </p:graphicFrame>
    </p:spTree>
    <p:custDataLst>
      <p:tags r:id="rId1"/>
    </p:custDataLst>
    <p:extLst>
      <p:ext uri="{BB962C8B-B14F-4D97-AF65-F5344CB8AC3E}">
        <p14:creationId xmlns:p14="http://schemas.microsoft.com/office/powerpoint/2010/main" val="1974497267"/>
      </p:ext>
    </p:extLst>
  </p:cSld>
  <p:clrMapOvr>
    <a:masterClrMapping/>
  </p:clrMapOvr>
  <mc:AlternateContent xmlns:mc="http://schemas.openxmlformats.org/markup-compatibility/2006" xmlns:p14="http://schemas.microsoft.com/office/powerpoint/2010/main">
    <mc:Choice Requires="p14">
      <p:transition spd="slow" p14:dur="1400" advClick="0" advTm="53473">
        <p14:doors dir="vert"/>
      </p:transition>
    </mc:Choice>
    <mc:Fallback xmlns="">
      <p:transition spd="slow" advClick="0" advTm="534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0" name="TextBox 19"/>
          <p:cNvSpPr txBox="1"/>
          <p:nvPr/>
        </p:nvSpPr>
        <p:spPr>
          <a:xfrm>
            <a:off x="511038" y="105777"/>
            <a:ext cx="11223762" cy="1569660"/>
          </a:xfrm>
          <a:prstGeom prst="rect">
            <a:avLst/>
          </a:prstGeom>
          <a:solidFill>
            <a:schemeClr val="bg1"/>
          </a:solidFill>
        </p:spPr>
        <p:txBody>
          <a:bodyPr wrap="square" rtlCol="0">
            <a:spAutoFit/>
          </a:bodyPr>
          <a:lstStyle/>
          <a:p>
            <a:r>
              <a:rPr lang="en-US" sz="3200" b="1" dirty="0">
                <a:solidFill>
                  <a:schemeClr val="accent5">
                    <a:lumMod val="75000"/>
                  </a:schemeClr>
                </a:solidFill>
                <a:latin typeface="Cambria" panose="02040503050406030204" pitchFamily="18" charset="0"/>
                <a:ea typeface="Cambria" panose="02040503050406030204" pitchFamily="18" charset="0"/>
              </a:rPr>
              <a:t>2</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Cô</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Chấm</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trong</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bài</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văn</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sau</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là</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người</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có</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tính</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cách</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như</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thế</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nào</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Nêu</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những</a:t>
            </a:r>
            <a:r>
              <a:rPr lang="en-US" sz="3200" b="1" dirty="0" smtClean="0">
                <a:solidFill>
                  <a:schemeClr val="accent5">
                    <a:lumMod val="75000"/>
                  </a:schemeClr>
                </a:solidFill>
                <a:latin typeface="Cambria" panose="02040503050406030204" pitchFamily="18" charset="0"/>
                <a:ea typeface="Cambria" panose="02040503050406030204" pitchFamily="18" charset="0"/>
              </a:rPr>
              <a:t> chi </a:t>
            </a:r>
            <a:r>
              <a:rPr lang="en-US" sz="3200" b="1" dirty="0" err="1" smtClean="0">
                <a:solidFill>
                  <a:schemeClr val="accent5">
                    <a:lumMod val="75000"/>
                  </a:schemeClr>
                </a:solidFill>
                <a:latin typeface="Cambria" panose="02040503050406030204" pitchFamily="18" charset="0"/>
                <a:ea typeface="Cambria" panose="02040503050406030204" pitchFamily="18" charset="0"/>
              </a:rPr>
              <a:t>tiết</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và</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hình</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ảnh</a:t>
            </a:r>
            <a:r>
              <a:rPr lang="en-US" sz="3200" b="1" dirty="0" smtClean="0">
                <a:solidFill>
                  <a:schemeClr val="accent5">
                    <a:lumMod val="75000"/>
                  </a:schemeClr>
                </a:solidFill>
                <a:latin typeface="Cambria" panose="02040503050406030204" pitchFamily="18" charset="0"/>
                <a:ea typeface="Cambria" panose="02040503050406030204" pitchFamily="18" charset="0"/>
              </a:rPr>
              <a:t> minh </a:t>
            </a:r>
            <a:r>
              <a:rPr lang="en-US" sz="3200" b="1" dirty="0" err="1" smtClean="0">
                <a:solidFill>
                  <a:schemeClr val="accent5">
                    <a:lumMod val="75000"/>
                  </a:schemeClr>
                </a:solidFill>
                <a:latin typeface="Cambria" panose="02040503050406030204" pitchFamily="18" charset="0"/>
                <a:ea typeface="Cambria" panose="02040503050406030204" pitchFamily="18" charset="0"/>
              </a:rPr>
              <a:t>họa</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cho</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nhận</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xét</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của</a:t>
            </a:r>
            <a:r>
              <a:rPr lang="en-US" sz="3200" b="1" dirty="0" smtClean="0">
                <a:solidFill>
                  <a:schemeClr val="accent5">
                    <a:lumMod val="75000"/>
                  </a:schemeClr>
                </a:solidFill>
                <a:latin typeface="Cambria" panose="02040503050406030204" pitchFamily="18" charset="0"/>
                <a:ea typeface="Cambria" panose="02040503050406030204" pitchFamily="18" charset="0"/>
              </a:rPr>
              <a:t> </a:t>
            </a:r>
            <a:r>
              <a:rPr lang="en-US" sz="3200" b="1" dirty="0" err="1" smtClean="0">
                <a:solidFill>
                  <a:schemeClr val="accent5">
                    <a:lumMod val="75000"/>
                  </a:schemeClr>
                </a:solidFill>
                <a:latin typeface="Cambria" panose="02040503050406030204" pitchFamily="18" charset="0"/>
                <a:ea typeface="Cambria" panose="02040503050406030204" pitchFamily="18" charset="0"/>
              </a:rPr>
              <a:t>em</a:t>
            </a:r>
            <a:r>
              <a:rPr lang="en-US" sz="3200" b="1" dirty="0" smtClean="0">
                <a:solidFill>
                  <a:schemeClr val="accent5">
                    <a:lumMod val="75000"/>
                  </a:schemeClr>
                </a:solidFill>
                <a:latin typeface="Cambria" panose="02040503050406030204" pitchFamily="18" charset="0"/>
                <a:ea typeface="Cambria" panose="02040503050406030204" pitchFamily="18" charset="0"/>
              </a:rPr>
              <a:t>.</a:t>
            </a:r>
            <a:endParaRPr lang="en-US" sz="3200" b="1" dirty="0">
              <a:solidFill>
                <a:schemeClr val="accent5">
                  <a:lumMod val="75000"/>
                </a:schemeClr>
              </a:solidFill>
              <a:latin typeface="Cambria" panose="02040503050406030204" pitchFamily="18" charset="0"/>
              <a:ea typeface="Cambria" panose="02040503050406030204" pitchFamily="18" charset="0"/>
            </a:endParaRPr>
          </a:p>
        </p:txBody>
      </p:sp>
      <p:sp>
        <p:nvSpPr>
          <p:cNvPr id="21" name="TextBox 20"/>
          <p:cNvSpPr txBox="1"/>
          <p:nvPr/>
        </p:nvSpPr>
        <p:spPr>
          <a:xfrm>
            <a:off x="255519" y="1873508"/>
            <a:ext cx="11734799" cy="4832092"/>
          </a:xfrm>
          <a:prstGeom prst="rect">
            <a:avLst/>
          </a:prstGeom>
          <a:noFill/>
        </p:spPr>
        <p:txBody>
          <a:bodyPr wrap="square" rtlCol="0">
            <a:spAutoFit/>
          </a:bodyPr>
          <a:lstStyle/>
          <a:p>
            <a:pPr algn="ctr"/>
            <a:r>
              <a:rPr lang="en-US" sz="2800" b="1" dirty="0" err="1" smtClean="0">
                <a:solidFill>
                  <a:srgbClr val="C00000"/>
                </a:solidFill>
                <a:latin typeface="Cambria" panose="02040503050406030204" pitchFamily="18" charset="0"/>
                <a:ea typeface="Cambria" panose="02040503050406030204" pitchFamily="18" charset="0"/>
              </a:rPr>
              <a:t>Cô</a:t>
            </a:r>
            <a:r>
              <a:rPr lang="en-US" sz="2800" b="1" dirty="0" smtClean="0">
                <a:solidFill>
                  <a:srgbClr val="C00000"/>
                </a:solidFill>
                <a:latin typeface="Cambria" panose="02040503050406030204" pitchFamily="18" charset="0"/>
                <a:ea typeface="Cambria" panose="02040503050406030204" pitchFamily="18" charset="0"/>
              </a:rPr>
              <a:t> </a:t>
            </a:r>
            <a:r>
              <a:rPr lang="en-US" sz="2800" b="1" dirty="0" err="1" smtClean="0">
                <a:solidFill>
                  <a:srgbClr val="C00000"/>
                </a:solidFill>
                <a:latin typeface="Cambria" panose="02040503050406030204" pitchFamily="18" charset="0"/>
                <a:ea typeface="Cambria" panose="02040503050406030204" pitchFamily="18" charset="0"/>
              </a:rPr>
              <a:t>Chấm</a:t>
            </a:r>
            <a:endParaRPr lang="en-US" sz="2800" b="1" dirty="0" smtClean="0">
              <a:solidFill>
                <a:srgbClr val="C00000"/>
              </a:solidFill>
              <a:latin typeface="Cambria" panose="02040503050406030204" pitchFamily="18" charset="0"/>
              <a:ea typeface="Cambria" panose="02040503050406030204" pitchFamily="18" charset="0"/>
            </a:endParaRPr>
          </a:p>
          <a:p>
            <a:pPr algn="just"/>
            <a:r>
              <a:rPr lang="en-US" sz="2800" b="1" dirty="0" smtClean="0">
                <a:latin typeface="Cambria" panose="02040503050406030204" pitchFamily="18" charset="0"/>
                <a:ea typeface="Cambria" panose="02040503050406030204" pitchFamily="18" charset="0"/>
              </a:rPr>
              <a:t>	</a:t>
            </a:r>
            <a:r>
              <a:rPr lang="vi-VN" sz="2800" b="1" dirty="0" smtClean="0">
                <a:latin typeface="Cambria" panose="02040503050406030204" pitchFamily="18" charset="0"/>
                <a:ea typeface="Cambria" panose="02040503050406030204" pitchFamily="18" charset="0"/>
              </a:rPr>
              <a:t>Chấm </a:t>
            </a:r>
            <a:r>
              <a:rPr lang="vi-VN" sz="2800" b="1" dirty="0">
                <a:latin typeface="Cambria" panose="02040503050406030204" pitchFamily="18" charset="0"/>
                <a:ea typeface="Cambria" panose="02040503050406030204" pitchFamily="18" charset="0"/>
              </a:rPr>
              <a:t>không phải là cô con gái đẹp, nhưng là người mà ai đã gặp thì không thể lẫn lộn với bất cứ một người nào khác.</a:t>
            </a:r>
          </a:p>
          <a:p>
            <a:pPr algn="just"/>
            <a:r>
              <a:rPr lang="en-US" sz="2800" b="1" dirty="0" smtClean="0">
                <a:latin typeface="Cambria" panose="02040503050406030204" pitchFamily="18" charset="0"/>
                <a:ea typeface="Cambria" panose="02040503050406030204" pitchFamily="18" charset="0"/>
              </a:rPr>
              <a:t>	</a:t>
            </a:r>
            <a:r>
              <a:rPr lang="vi-VN" sz="2800" b="1" dirty="0" smtClean="0">
                <a:latin typeface="Cambria" panose="02040503050406030204" pitchFamily="18" charset="0"/>
                <a:ea typeface="Cambria" panose="02040503050406030204" pitchFamily="18" charset="0"/>
              </a:rPr>
              <a:t>Đôi </a:t>
            </a:r>
            <a:r>
              <a:rPr lang="vi-VN" sz="2800" b="1" dirty="0">
                <a:latin typeface="Cambria" panose="02040503050406030204" pitchFamily="18" charset="0"/>
                <a:ea typeface="Cambria" panose="02040503050406030204" pitchFamily="18" charset="0"/>
              </a:rPr>
              <a:t>mắt Chấm đã định nhìn ai thì dám nhìn thẳng, dù người ấy nhìn lại mình, dù người ấy là con trai. Nghĩ thế nào, Chấm dám nói thế. Bình điểm ở tổ, ai làm hơn, làm kém, người khác đắn đo, quanh quanh mãi chưa dám nói ra, Chấm nói ngay cho mà xem, nói thẳng băng và còn nói đáng mấy điểm nữa. Đối với mình cũng vậy, Chấm có hôm dám nhận hơn người khác bốn năm điểm. Được cái thẳng như thế nhưng không ai giận, vì người ta biết trong bụng Chấm không có gì độc địa bao giờ</a:t>
            </a:r>
            <a:r>
              <a:rPr lang="vi-VN" sz="2800" b="1" dirty="0" smtClean="0">
                <a:latin typeface="Cambria" panose="02040503050406030204" pitchFamily="18" charset="0"/>
                <a:ea typeface="Cambria" panose="02040503050406030204" pitchFamily="18" charset="0"/>
              </a:rPr>
              <a:t>.</a:t>
            </a:r>
            <a:endParaRPr lang="vi-VN" sz="28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22417948"/>
      </p:ext>
    </p:extLst>
  </p:cSld>
  <p:clrMapOvr>
    <a:masterClrMapping/>
  </p:clrMapOvr>
  <mc:AlternateContent xmlns:mc="http://schemas.openxmlformats.org/markup-compatibility/2006" xmlns:p14="http://schemas.microsoft.com/office/powerpoint/2010/main">
    <mc:Choice Requires="p14">
      <p:transition spd="slow" p14:dur="1400" advClick="0" advTm="46866">
        <p14:doors dir="vert"/>
      </p:transition>
    </mc:Choice>
    <mc:Fallback xmlns="">
      <p:transition spd="slow" advClick="0" advTm="468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1" name="TextBox 20"/>
          <p:cNvSpPr txBox="1"/>
          <p:nvPr/>
        </p:nvSpPr>
        <p:spPr>
          <a:xfrm>
            <a:off x="374074" y="580846"/>
            <a:ext cx="11540835" cy="6124754"/>
          </a:xfrm>
          <a:prstGeom prst="rect">
            <a:avLst/>
          </a:prstGeom>
          <a:noFill/>
        </p:spPr>
        <p:txBody>
          <a:bodyPr wrap="square" rtlCol="0">
            <a:spAutoFit/>
          </a:bodyPr>
          <a:lstStyle/>
          <a:p>
            <a:pPr algn="just"/>
            <a:r>
              <a:rPr lang="en-US" sz="2800" b="1" dirty="0" smtClean="0">
                <a:latin typeface="Cambria" panose="02040503050406030204" pitchFamily="18" charset="0"/>
                <a:ea typeface="Cambria" panose="02040503050406030204" pitchFamily="18" charset="0"/>
              </a:rPr>
              <a:t>	</a:t>
            </a:r>
            <a:r>
              <a:rPr lang="vi-VN" sz="2800" b="1" dirty="0" smtClean="0">
                <a:latin typeface="Cambria" panose="02040503050406030204" pitchFamily="18" charset="0"/>
                <a:ea typeface="Cambria" panose="02040503050406030204" pitchFamily="18" charset="0"/>
              </a:rPr>
              <a:t>Chấm </a:t>
            </a:r>
            <a:r>
              <a:rPr lang="vi-VN" sz="2800" b="1" dirty="0">
                <a:latin typeface="Cambria" panose="02040503050406030204" pitchFamily="18" charset="0"/>
                <a:ea typeface="Cambria" panose="02040503050406030204" pitchFamily="18" charset="0"/>
              </a:rPr>
              <a:t>cứ như một cây xương rồng. Cây xương rồng chặt ngang chặt dọc, chỉ cần cắm nó xuống đất, đất cằn cũng được, nó sẽ sống và sẽ lớn lên. Chấm thì cần cơm và lao động để sống. Chấm ăn rất khỏe, không có thức ăn cũng được. Những bữa Chấm về muộn, bà Am thương con làm nhiều, để phân dư thức ăn, Chấm cũng chỉ ăn như thường, còn bao nhiều để cuối bữa ăn vã. Chấm hay làm thự</a:t>
            </a:r>
            <a:r>
              <a:rPr lang="en-US" sz="2800" b="1" dirty="0">
                <a:latin typeface="Cambria" panose="02040503050406030204" pitchFamily="18" charset="0"/>
                <a:ea typeface="Cambria" panose="02040503050406030204" pitchFamily="18" charset="0"/>
              </a:rPr>
              <a:t>c</a:t>
            </a:r>
            <a:r>
              <a:rPr lang="vi-VN" sz="2800" b="1" dirty="0">
                <a:latin typeface="Cambria" panose="02040503050406030204" pitchFamily="18" charset="0"/>
                <a:ea typeface="Cambria" panose="02040503050406030204" pitchFamily="18" charset="0"/>
              </a:rPr>
              <a:t> sự, đó là một nhu cầu của sự sống, không làm chân tay nó bứt rứt làm sao ấy. Tết Nguyên đán, Chấm ra đồng từ sớm mồng hai, dẫu có bắt ở nhà cũng không được.</a:t>
            </a:r>
            <a:endParaRPr lang="en-US" sz="2800" b="1" dirty="0">
              <a:latin typeface="Cambria" panose="02040503050406030204" pitchFamily="18" charset="0"/>
              <a:ea typeface="Cambria" panose="02040503050406030204" pitchFamily="18" charset="0"/>
            </a:endParaRPr>
          </a:p>
          <a:p>
            <a:pPr algn="just"/>
            <a:r>
              <a:rPr lang="en-US" sz="2800" b="1" dirty="0" smtClean="0">
                <a:latin typeface="Cambria" panose="02040503050406030204" pitchFamily="18" charset="0"/>
                <a:ea typeface="Cambria" panose="02040503050406030204" pitchFamily="18" charset="0"/>
              </a:rPr>
              <a:t>	</a:t>
            </a:r>
            <a:r>
              <a:rPr lang="vi-VN" sz="2800" b="1" dirty="0" smtClean="0">
                <a:latin typeface="Cambria" panose="02040503050406030204" pitchFamily="18" charset="0"/>
                <a:ea typeface="Cambria" panose="02040503050406030204" pitchFamily="18" charset="0"/>
              </a:rPr>
              <a:t>Chấm </a:t>
            </a:r>
            <a:r>
              <a:rPr lang="vi-VN" sz="2800" b="1" dirty="0">
                <a:latin typeface="Cambria" panose="02040503050406030204" pitchFamily="18" charset="0"/>
                <a:ea typeface="Cambria" panose="02040503050406030204" pitchFamily="18" charset="0"/>
              </a:rPr>
              <a:t>không đua đòi may mặc. Mùa hè một áo cánh nâu. Mùa đông rét mấy cũng chỉ hai áo cánh nâu. Chấm mộc mạc như hòn đất. Hòn đất ấy bầu bạn với nắng với mưa để cho cây lúa mọc lên hết vụ này qua vụ khác, hết năm này qua năm khác.</a:t>
            </a:r>
            <a:endParaRPr lang="en-US" sz="2800" b="1" dirty="0">
              <a:latin typeface="Cambria" panose="02040503050406030204" pitchFamily="18" charset="0"/>
              <a:ea typeface="Cambria" panose="02040503050406030204" pitchFamily="18" charset="0"/>
            </a:endParaRPr>
          </a:p>
          <a:p>
            <a:pPr algn="just"/>
            <a:r>
              <a:rPr lang="en-US" sz="2800" b="1" dirty="0" smtClean="0">
                <a:latin typeface="Cambria" panose="02040503050406030204" pitchFamily="18" charset="0"/>
                <a:ea typeface="Cambria" panose="02040503050406030204" pitchFamily="18" charset="0"/>
              </a:rPr>
              <a:t>	</a:t>
            </a:r>
            <a:endParaRPr lang="en-US" sz="28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895526651"/>
      </p:ext>
    </p:extLst>
  </p:cSld>
  <p:clrMapOvr>
    <a:masterClrMapping/>
  </p:clrMapOvr>
  <mc:AlternateContent xmlns:mc="http://schemas.openxmlformats.org/markup-compatibility/2006" xmlns:p14="http://schemas.microsoft.com/office/powerpoint/2010/main">
    <mc:Choice Requires="p14">
      <p:transition spd="slow" p14:dur="1400" advClick="0" advTm="46866">
        <p14:doors dir="vert"/>
      </p:transition>
    </mc:Choice>
    <mc:Fallback xmlns="">
      <p:transition spd="slow" advClick="0" advTm="468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1" name="TextBox 20"/>
          <p:cNvSpPr txBox="1"/>
          <p:nvPr/>
        </p:nvSpPr>
        <p:spPr>
          <a:xfrm>
            <a:off x="457201" y="1457871"/>
            <a:ext cx="11582399" cy="2246769"/>
          </a:xfrm>
          <a:prstGeom prst="rect">
            <a:avLst/>
          </a:prstGeom>
          <a:noFill/>
        </p:spPr>
        <p:txBody>
          <a:bodyPr wrap="square" rtlCol="0">
            <a:spAutoFit/>
          </a:bodyPr>
          <a:lstStyle/>
          <a:p>
            <a:r>
              <a:rPr lang="en-US" sz="2800" b="1" dirty="0" smtClean="0">
                <a:latin typeface="Cambria" panose="02040503050406030204" pitchFamily="18" charset="0"/>
                <a:ea typeface="Cambria" panose="02040503050406030204" pitchFamily="18" charset="0"/>
              </a:rPr>
              <a:t>	</a:t>
            </a:r>
            <a:r>
              <a:rPr lang="vi-VN" sz="2800" b="1" dirty="0" smtClean="0">
                <a:latin typeface="Cambria" panose="02040503050406030204" pitchFamily="18" charset="0"/>
                <a:ea typeface="Cambria" panose="02040503050406030204" pitchFamily="18" charset="0"/>
              </a:rPr>
              <a:t>Nhưng </a:t>
            </a:r>
            <a:r>
              <a:rPr lang="vi-VN" sz="2800" b="1" dirty="0">
                <a:latin typeface="Cambria" panose="02040503050406030204" pitchFamily="18" charset="0"/>
                <a:ea typeface="Cambria" panose="02040503050406030204" pitchFamily="18" charset="0"/>
              </a:rPr>
              <a:t>cô con gái có bề ngoài rắn rỏi là thế lại là người hay nghĩ ngợi, dễ cảm thương. Có bữa đi xem phim, những cảnh ngộ trong phim làm Chấm khóc gần suốt buổi. Đêm ấy ngủ, trong giấc mơ, Chấm lại khóc mất bao nhiêu nước mắt.</a:t>
            </a:r>
            <a:endParaRPr lang="en-US" sz="2800" b="1" dirty="0">
              <a:latin typeface="Cambria" panose="02040503050406030204" pitchFamily="18" charset="0"/>
              <a:ea typeface="Cambria" panose="02040503050406030204" pitchFamily="18" charset="0"/>
            </a:endParaRPr>
          </a:p>
          <a:p>
            <a:pPr algn="r"/>
            <a:r>
              <a:rPr lang="vi-VN" sz="2800" b="1" dirty="0">
                <a:latin typeface="Cambria" panose="02040503050406030204" pitchFamily="18" charset="0"/>
                <a:ea typeface="Cambria" panose="02040503050406030204" pitchFamily="18" charset="0"/>
              </a:rPr>
              <a:t>Theo ĐÀO VŨ</a:t>
            </a:r>
            <a:endParaRPr lang="en-US" sz="28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25872970"/>
      </p:ext>
    </p:extLst>
  </p:cSld>
  <p:clrMapOvr>
    <a:masterClrMapping/>
  </p:clrMapOvr>
  <mc:AlternateContent xmlns:mc="http://schemas.openxmlformats.org/markup-compatibility/2006" xmlns:p14="http://schemas.microsoft.com/office/powerpoint/2010/main">
    <mc:Choice Requires="p14">
      <p:transition spd="slow" p14:dur="1400" advClick="0" advTm="46866">
        <p14:doors dir="vert"/>
      </p:transition>
    </mc:Choice>
    <mc:Fallback xmlns="">
      <p:transition spd="slow" advClick="0" advTm="468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1" name="TextBox 20"/>
          <p:cNvSpPr txBox="1"/>
          <p:nvPr/>
        </p:nvSpPr>
        <p:spPr>
          <a:xfrm>
            <a:off x="3297383" y="1568708"/>
            <a:ext cx="7578435" cy="2554545"/>
          </a:xfrm>
          <a:prstGeom prst="rect">
            <a:avLst/>
          </a:prstGeom>
          <a:noFill/>
        </p:spPr>
        <p:txBody>
          <a:bodyPr wrap="square" rtlCol="0">
            <a:spAutoFit/>
          </a:bodyPr>
          <a:lstStyle/>
          <a:p>
            <a:r>
              <a:rPr lang="en-US" sz="3200" b="1" dirty="0" err="1" smtClean="0">
                <a:latin typeface="Cambria" panose="02040503050406030204" pitchFamily="18" charset="0"/>
                <a:ea typeface="Cambria" panose="02040503050406030204" pitchFamily="18" charset="0"/>
              </a:rPr>
              <a:t>Cô</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Chấm</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có</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tính</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cách</a:t>
            </a:r>
            <a:r>
              <a:rPr lang="en-US" sz="3200" b="1" dirty="0" smtClean="0">
                <a:latin typeface="Cambria" panose="02040503050406030204" pitchFamily="18" charset="0"/>
                <a:ea typeface="Cambria" panose="02040503050406030204" pitchFamily="18" charset="0"/>
              </a:rPr>
              <a:t>: </a:t>
            </a:r>
          </a:p>
          <a:p>
            <a:pPr marL="514350" indent="-514350">
              <a:buAutoNum type="arabicPeriod"/>
            </a:pPr>
            <a:r>
              <a:rPr lang="en-US" sz="3200" b="1" dirty="0" err="1" smtClean="0">
                <a:latin typeface="Cambria" panose="02040503050406030204" pitchFamily="18" charset="0"/>
                <a:ea typeface="Cambria" panose="02040503050406030204" pitchFamily="18" charset="0"/>
              </a:rPr>
              <a:t>Trung</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thực</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thẳng</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thắn</a:t>
            </a:r>
            <a:endParaRPr lang="en-US" sz="3200" b="1" dirty="0" smtClean="0">
              <a:latin typeface="Cambria" panose="02040503050406030204" pitchFamily="18" charset="0"/>
              <a:ea typeface="Cambria" panose="02040503050406030204" pitchFamily="18" charset="0"/>
            </a:endParaRPr>
          </a:p>
          <a:p>
            <a:pPr marL="514350" indent="-514350">
              <a:buAutoNum type="arabicPeriod"/>
            </a:pPr>
            <a:r>
              <a:rPr lang="en-US" sz="3200" b="1" dirty="0" err="1" smtClean="0">
                <a:latin typeface="Cambria" panose="02040503050406030204" pitchFamily="18" charset="0"/>
                <a:ea typeface="Cambria" panose="02040503050406030204" pitchFamily="18" charset="0"/>
              </a:rPr>
              <a:t>Chăm</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chỉ</a:t>
            </a:r>
            <a:endParaRPr lang="en-US" sz="3200" b="1" dirty="0" smtClean="0">
              <a:latin typeface="Cambria" panose="02040503050406030204" pitchFamily="18" charset="0"/>
              <a:ea typeface="Cambria" panose="02040503050406030204" pitchFamily="18" charset="0"/>
            </a:endParaRPr>
          </a:p>
          <a:p>
            <a:pPr marL="514350" indent="-514350">
              <a:buAutoNum type="arabicPeriod"/>
            </a:pPr>
            <a:r>
              <a:rPr lang="en-US" sz="3200" b="1" dirty="0" err="1" smtClean="0">
                <a:latin typeface="Cambria" panose="02040503050406030204" pitchFamily="18" charset="0"/>
                <a:ea typeface="Cambria" panose="02040503050406030204" pitchFamily="18" charset="0"/>
              </a:rPr>
              <a:t>Giản</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dị</a:t>
            </a:r>
            <a:endParaRPr lang="en-US" sz="3200" b="1" dirty="0" smtClean="0">
              <a:latin typeface="Cambria" panose="02040503050406030204" pitchFamily="18" charset="0"/>
              <a:ea typeface="Cambria" panose="02040503050406030204" pitchFamily="18" charset="0"/>
            </a:endParaRPr>
          </a:p>
          <a:p>
            <a:pPr marL="514350" indent="-514350">
              <a:buAutoNum type="arabicPeriod"/>
            </a:pPr>
            <a:r>
              <a:rPr lang="en-US" sz="3200" b="1" dirty="0" err="1" smtClean="0">
                <a:latin typeface="Cambria" panose="02040503050406030204" pitchFamily="18" charset="0"/>
                <a:ea typeface="Cambria" panose="02040503050406030204" pitchFamily="18" charset="0"/>
              </a:rPr>
              <a:t>Giàu</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tình</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cảm</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dễ</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xúc</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động</a:t>
            </a:r>
            <a:endParaRPr lang="en-US" sz="3200" b="1" dirty="0">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5140030"/>
      </p:ext>
    </p:extLst>
  </p:cSld>
  <p:clrMapOvr>
    <a:masterClrMapping/>
  </p:clrMapOvr>
  <mc:AlternateContent xmlns:mc="http://schemas.openxmlformats.org/markup-compatibility/2006" xmlns:p14="http://schemas.microsoft.com/office/powerpoint/2010/main">
    <mc:Choice Requires="p14">
      <p:transition spd="slow" p14:dur="1400" advClick="0" advTm="46866">
        <p14:doors dir="vert"/>
      </p:transition>
    </mc:Choice>
    <mc:Fallback xmlns="">
      <p:transition spd="slow" advClick="0" advTm="468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803563" y="460344"/>
            <a:ext cx="4779818" cy="914400"/>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Cambria" panose="02040503050406030204" pitchFamily="18" charset="0"/>
                <a:ea typeface="Cambria" panose="02040503050406030204" pitchFamily="18" charset="0"/>
              </a:rPr>
              <a:t>Trung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thực</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thẳng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thắn</a:t>
            </a:r>
            <a:endParaRPr lang="en-US" sz="3200" b="1" dirty="0">
              <a:solidFill>
                <a:schemeClr val="tx1"/>
              </a:solidFill>
              <a:latin typeface="Cambria" panose="02040503050406030204" pitchFamily="18" charset="0"/>
              <a:ea typeface="Cambria" panose="02040503050406030204" pitchFamily="18" charset="0"/>
            </a:endParaRPr>
          </a:p>
        </p:txBody>
      </p:sp>
      <p:sp>
        <p:nvSpPr>
          <p:cNvPr id="3" name="Flowchart: Alternate Process 2"/>
          <p:cNvSpPr/>
          <p:nvPr/>
        </p:nvSpPr>
        <p:spPr>
          <a:xfrm>
            <a:off x="2299855" y="1668834"/>
            <a:ext cx="9739745" cy="5053765"/>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3200" b="1" dirty="0" err="1" smtClean="0">
                <a:solidFill>
                  <a:schemeClr val="tx1"/>
                </a:solidFill>
                <a:latin typeface="Cambria" panose="02040503050406030204" pitchFamily="18" charset="0"/>
                <a:ea typeface="Cambria" panose="02040503050406030204" pitchFamily="18" charset="0"/>
              </a:rPr>
              <a:t>Đôi</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mắt</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Chấm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định</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nhìn</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ai</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thì</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dám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nhìn</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thẳng</a:t>
            </a:r>
            <a:r>
              <a:rPr lang="en-US" sz="3200" b="1" dirty="0" smtClean="0">
                <a:solidFill>
                  <a:schemeClr val="tx1"/>
                </a:solidFill>
                <a:latin typeface="Cambria" panose="02040503050406030204" pitchFamily="18" charset="0"/>
                <a:ea typeface="Cambria" panose="02040503050406030204" pitchFamily="18" charset="0"/>
              </a:rPr>
              <a:t>.</a:t>
            </a:r>
          </a:p>
          <a:p>
            <a:pPr marL="285750" indent="-285750">
              <a:buFontTx/>
              <a:buChar char="-"/>
            </a:pPr>
            <a:r>
              <a:rPr lang="en-US" sz="3200" b="1" dirty="0" err="1" smtClean="0">
                <a:solidFill>
                  <a:schemeClr val="tx1"/>
                </a:solidFill>
                <a:latin typeface="Cambria" panose="02040503050406030204" pitchFamily="18" charset="0"/>
                <a:ea typeface="Cambria" panose="02040503050406030204" pitchFamily="18" charset="0"/>
              </a:rPr>
              <a:t>Nghĩ</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thế</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nào</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Chấm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dám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nói</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thế</a:t>
            </a:r>
            <a:r>
              <a:rPr lang="en-US" sz="3200" b="1" dirty="0" smtClean="0">
                <a:solidFill>
                  <a:schemeClr val="tx1"/>
                </a:solidFill>
                <a:latin typeface="Cambria" panose="02040503050406030204" pitchFamily="18" charset="0"/>
                <a:ea typeface="Cambria" panose="02040503050406030204" pitchFamily="18" charset="0"/>
              </a:rPr>
              <a:t>.</a:t>
            </a:r>
          </a:p>
          <a:p>
            <a:pPr marL="285750" indent="-285750">
              <a:buFontTx/>
              <a:buChar char="-"/>
            </a:pPr>
            <a:r>
              <a:rPr lang="vi-VN" sz="3200" b="1" dirty="0">
                <a:solidFill>
                  <a:schemeClr val="tx1"/>
                </a:solidFill>
                <a:latin typeface="Cambria" panose="02040503050406030204" pitchFamily="18" charset="0"/>
                <a:ea typeface="Cambria" panose="02040503050406030204" pitchFamily="18" charset="0"/>
              </a:rPr>
              <a:t>Bình điểm ở tổ, ai làm hơn, làm </a:t>
            </a:r>
            <a:r>
              <a:rPr lang="vi-VN" sz="3200" b="1" dirty="0" smtClean="0">
                <a:solidFill>
                  <a:schemeClr val="tx1"/>
                </a:solidFill>
                <a:latin typeface="Cambria" panose="02040503050406030204" pitchFamily="18" charset="0"/>
                <a:ea typeface="Cambria" panose="02040503050406030204" pitchFamily="18" charset="0"/>
              </a:rPr>
              <a:t>kém, </a:t>
            </a:r>
            <a:r>
              <a:rPr lang="vi-VN" sz="3200" b="1" dirty="0">
                <a:solidFill>
                  <a:schemeClr val="tx1"/>
                </a:solidFill>
                <a:latin typeface="Cambria" panose="02040503050406030204" pitchFamily="18" charset="0"/>
                <a:ea typeface="Cambria" panose="02040503050406030204" pitchFamily="18" charset="0"/>
              </a:rPr>
              <a:t>Chấm nói ngay cho mà </a:t>
            </a:r>
            <a:r>
              <a:rPr lang="vi-VN" sz="3200" b="1" dirty="0" smtClean="0">
                <a:solidFill>
                  <a:schemeClr val="tx1"/>
                </a:solidFill>
                <a:latin typeface="Cambria" panose="02040503050406030204" pitchFamily="18" charset="0"/>
                <a:ea typeface="Cambria" panose="02040503050406030204" pitchFamily="18" charset="0"/>
              </a:rPr>
              <a:t>xem</a:t>
            </a:r>
            <a:r>
              <a:rPr lang="en-US" sz="3200" b="1" dirty="0" smtClean="0">
                <a:solidFill>
                  <a:schemeClr val="tx1"/>
                </a:solidFill>
                <a:latin typeface="Cambria" panose="02040503050406030204" pitchFamily="18" charset="0"/>
                <a:ea typeface="Cambria" panose="02040503050406030204" pitchFamily="18" charset="0"/>
              </a:rPr>
              <a:t>. </a:t>
            </a:r>
            <a:r>
              <a:rPr lang="vi-VN" sz="3200" b="1" dirty="0" smtClean="0">
                <a:solidFill>
                  <a:schemeClr val="tx1"/>
                </a:solidFill>
                <a:latin typeface="Cambria" panose="02040503050406030204" pitchFamily="18" charset="0"/>
                <a:ea typeface="Cambria" panose="02040503050406030204" pitchFamily="18" charset="0"/>
              </a:rPr>
              <a:t>Đối </a:t>
            </a:r>
            <a:r>
              <a:rPr lang="vi-VN" sz="3200" b="1" dirty="0">
                <a:solidFill>
                  <a:schemeClr val="tx1"/>
                </a:solidFill>
                <a:latin typeface="Cambria" panose="02040503050406030204" pitchFamily="18" charset="0"/>
                <a:ea typeface="Cambria" panose="02040503050406030204" pitchFamily="18" charset="0"/>
              </a:rPr>
              <a:t>với </a:t>
            </a:r>
            <a:r>
              <a:rPr lang="vi-VN" sz="3200" b="1" dirty="0" smtClean="0">
                <a:solidFill>
                  <a:schemeClr val="tx1"/>
                </a:solidFill>
                <a:latin typeface="Cambria" panose="02040503050406030204" pitchFamily="18" charset="0"/>
                <a:ea typeface="Cambria" panose="02040503050406030204" pitchFamily="18" charset="0"/>
              </a:rPr>
              <a:t>mình, </a:t>
            </a:r>
            <a:r>
              <a:rPr lang="vi-VN" sz="3200" b="1" dirty="0">
                <a:solidFill>
                  <a:schemeClr val="tx1"/>
                </a:solidFill>
                <a:latin typeface="Cambria" panose="02040503050406030204" pitchFamily="18" charset="0"/>
                <a:ea typeface="Cambria" panose="02040503050406030204" pitchFamily="18" charset="0"/>
              </a:rPr>
              <a:t>Chấm có hôm dám nhận hơn người khác bốn năm điểm. Được cái thẳng như thế nhưng không ai giận, vì người ta biết trong bụng Chấm không có gì độc địa bao giờ.</a:t>
            </a:r>
          </a:p>
          <a:p>
            <a:pPr marL="285750" indent="-285750">
              <a:buFontTx/>
              <a:buChar char="-"/>
            </a:pPr>
            <a:endParaRPr lang="en-US" sz="3200" b="1" dirty="0">
              <a:solidFill>
                <a:schemeClr val="tx1"/>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865970086"/>
      </p:ext>
    </p:extLst>
  </p:cSld>
  <p:clrMapOvr>
    <a:masterClrMapping/>
  </p:clrMapOvr>
  <mc:AlternateContent xmlns:mc="http://schemas.openxmlformats.org/markup-compatibility/2006" xmlns:p14="http://schemas.microsoft.com/office/powerpoint/2010/main">
    <mc:Choice Requires="p14">
      <p:transition spd="slow" p14:dur="1400" advClick="0" advTm="46866">
        <p14:doors dir="vert"/>
      </p:transition>
    </mc:Choice>
    <mc:Fallback xmlns="">
      <p:transition spd="slow" advClick="0" advTm="468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2" name="Rounded Rectangle 1"/>
          <p:cNvSpPr/>
          <p:nvPr/>
        </p:nvSpPr>
        <p:spPr>
          <a:xfrm>
            <a:off x="803563" y="460344"/>
            <a:ext cx="2895601" cy="91440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Cambria" panose="02040503050406030204" pitchFamily="18" charset="0"/>
                <a:ea typeface="Cambria" panose="02040503050406030204" pitchFamily="18" charset="0"/>
              </a:rPr>
              <a:t>Chăm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chỉ</a:t>
            </a:r>
            <a:endParaRPr lang="en-US" sz="3200" b="1" dirty="0">
              <a:solidFill>
                <a:schemeClr val="tx1"/>
              </a:solidFill>
              <a:latin typeface="Cambria" panose="02040503050406030204" pitchFamily="18" charset="0"/>
              <a:ea typeface="Cambria" panose="02040503050406030204" pitchFamily="18" charset="0"/>
            </a:endParaRPr>
          </a:p>
        </p:txBody>
      </p:sp>
      <p:sp>
        <p:nvSpPr>
          <p:cNvPr id="3" name="Flowchart: Alternate Process 2"/>
          <p:cNvSpPr/>
          <p:nvPr/>
        </p:nvSpPr>
        <p:spPr>
          <a:xfrm>
            <a:off x="2251363" y="2327564"/>
            <a:ext cx="9407236" cy="3577617"/>
          </a:xfrm>
          <a:prstGeom prst="flowChartAlternateProcess">
            <a:avLst/>
          </a:prstGeom>
          <a:solidFill>
            <a:srgbClr val="00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3200" b="1" dirty="0" err="1" smtClean="0">
                <a:solidFill>
                  <a:schemeClr val="tx1"/>
                </a:solidFill>
                <a:latin typeface="Cambria" panose="02040503050406030204" pitchFamily="18" charset="0"/>
                <a:ea typeface="Cambria" panose="02040503050406030204" pitchFamily="18" charset="0"/>
              </a:rPr>
              <a:t>Chấm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cần</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cơm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và</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lao</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động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để</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sống</a:t>
            </a:r>
            <a:r>
              <a:rPr lang="en-US" sz="3200" b="1" dirty="0" smtClean="0">
                <a:solidFill>
                  <a:schemeClr val="tx1"/>
                </a:solidFill>
                <a:latin typeface="Cambria" panose="02040503050406030204" pitchFamily="18" charset="0"/>
                <a:ea typeface="Cambria" panose="02040503050406030204" pitchFamily="18" charset="0"/>
              </a:rPr>
              <a:t>.</a:t>
            </a:r>
          </a:p>
          <a:p>
            <a:pPr marL="285750" indent="-285750">
              <a:buFontTx/>
              <a:buChar char="-"/>
            </a:pPr>
            <a:r>
              <a:rPr lang="en-US" sz="3200" b="1" dirty="0" err="1" smtClean="0">
                <a:solidFill>
                  <a:schemeClr val="tx1"/>
                </a:solidFill>
                <a:latin typeface="Cambria" panose="02040503050406030204" pitchFamily="18" charset="0"/>
                <a:ea typeface="Cambria" panose="02040503050406030204" pitchFamily="18" charset="0"/>
              </a:rPr>
              <a:t>Chấm</a:t>
            </a:r>
            <a:r>
              <a:rPr lang="en-US" sz="3200" b="1" dirty="0" smtClean="0">
                <a:solidFill>
                  <a:schemeClr val="tx1"/>
                </a:solidFill>
                <a:latin typeface="Cambria" panose="02040503050406030204" pitchFamily="18" charset="0"/>
                <a:ea typeface="Cambria" panose="02040503050406030204" pitchFamily="18" charset="0"/>
              </a:rPr>
              <a:t> hay </a:t>
            </a:r>
            <a:r>
              <a:rPr lang="en-US" sz="3200" b="1" dirty="0" err="1" smtClean="0">
                <a:solidFill>
                  <a:schemeClr val="tx1"/>
                </a:solidFill>
                <a:latin typeface="Cambria" panose="02040503050406030204" pitchFamily="18" charset="0"/>
                <a:ea typeface="Cambria" panose="02040503050406030204" pitchFamily="18" charset="0"/>
              </a:rPr>
              <a:t>làm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đó</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là</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một</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nhu</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cầu</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của</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sự</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sống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không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làm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chân</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tay</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nó</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bứt</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rứt</a:t>
            </a:r>
            <a:r>
              <a:rPr lang="en-US" sz="3200" b="1" dirty="0" smtClean="0">
                <a:solidFill>
                  <a:schemeClr val="tx1"/>
                </a:solidFill>
                <a:latin typeface="Cambria" panose="02040503050406030204" pitchFamily="18" charset="0"/>
                <a:ea typeface="Cambria" panose="02040503050406030204" pitchFamily="18" charset="0"/>
              </a:rPr>
              <a:t>.</a:t>
            </a:r>
          </a:p>
          <a:p>
            <a:pPr marL="285750" indent="-285750">
              <a:buFontTx/>
              <a:buChar char="-"/>
            </a:pPr>
            <a:r>
              <a:rPr lang="en-US" sz="3200" b="1" dirty="0" err="1" smtClean="0">
                <a:solidFill>
                  <a:schemeClr val="tx1"/>
                </a:solidFill>
                <a:latin typeface="Cambria" panose="02040503050406030204" pitchFamily="18" charset="0"/>
                <a:ea typeface="Cambria" panose="02040503050406030204" pitchFamily="18" charset="0"/>
              </a:rPr>
              <a:t>Tết</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Chấm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ra</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đồng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từ</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sớm</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mùng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hai</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có</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bắt</a:t>
            </a:r>
            <a:r>
              <a:rPr lang="en-US" sz="3200" b="1" dirty="0" smtClean="0">
                <a:solidFill>
                  <a:schemeClr val="tx1"/>
                </a:solidFill>
                <a:latin typeface="Cambria" panose="02040503050406030204" pitchFamily="18" charset="0"/>
                <a:ea typeface="Cambria" panose="02040503050406030204" pitchFamily="18" charset="0"/>
              </a:rPr>
              <a:t> ở </a:t>
            </a:r>
            <a:r>
              <a:rPr lang="en-US" sz="3200" b="1" dirty="0" err="1" smtClean="0">
                <a:solidFill>
                  <a:schemeClr val="tx1"/>
                </a:solidFill>
                <a:latin typeface="Cambria" panose="02040503050406030204" pitchFamily="18" charset="0"/>
                <a:ea typeface="Cambria" panose="02040503050406030204" pitchFamily="18" charset="0"/>
              </a:rPr>
              <a:t>nhà</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cũng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không</a:t>
            </a:r>
            <a:r>
              <a:rPr lang="en-US" sz="3200" b="1" dirty="0" smtClean="0">
                <a:solidFill>
                  <a:schemeClr val="tx1"/>
                </a:solidFill>
                <a:latin typeface="Cambria" panose="02040503050406030204" pitchFamily="18" charset="0"/>
                <a:ea typeface="Cambria" panose="02040503050406030204" pitchFamily="18" charset="0"/>
              </a:rPr>
              <a:t> </a:t>
            </a:r>
            <a:r>
              <a:rPr lang="en-US" sz="3200" b="1" dirty="0" err="1" smtClean="0">
                <a:solidFill>
                  <a:schemeClr val="tx1"/>
                </a:solidFill>
                <a:latin typeface="Cambria" panose="02040503050406030204" pitchFamily="18" charset="0"/>
                <a:ea typeface="Cambria" panose="02040503050406030204" pitchFamily="18" charset="0"/>
              </a:rPr>
              <a:t>được</a:t>
            </a:r>
            <a:r>
              <a:rPr lang="en-US" sz="3200" b="1" dirty="0" smtClean="0">
                <a:solidFill>
                  <a:schemeClr val="tx1"/>
                </a:solidFill>
                <a:latin typeface="Cambria" panose="02040503050406030204" pitchFamily="18" charset="0"/>
                <a:ea typeface="Cambria" panose="02040503050406030204" pitchFamily="18" charset="0"/>
              </a:rPr>
              <a:t>.</a:t>
            </a:r>
            <a:endParaRPr lang="vi-VN" sz="3200" b="1" dirty="0">
              <a:solidFill>
                <a:schemeClr val="tx1"/>
              </a:solidFill>
              <a:latin typeface="Cambria" panose="02040503050406030204" pitchFamily="18" charset="0"/>
              <a:ea typeface="Cambria" panose="02040503050406030204" pitchFamily="18" charset="0"/>
            </a:endParaRPr>
          </a:p>
          <a:p>
            <a:pPr marL="285750" indent="-285750">
              <a:buFontTx/>
              <a:buChar char="-"/>
            </a:pPr>
            <a:endParaRPr lang="en-US" sz="3200" b="1" dirty="0">
              <a:solidFill>
                <a:schemeClr val="tx1"/>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359306567"/>
      </p:ext>
    </p:extLst>
  </p:cSld>
  <p:clrMapOvr>
    <a:masterClrMapping/>
  </p:clrMapOvr>
  <mc:AlternateContent xmlns:mc="http://schemas.openxmlformats.org/markup-compatibility/2006" xmlns:p14="http://schemas.microsoft.com/office/powerpoint/2010/main">
    <mc:Choice Requires="p14">
      <p:transition spd="slow" p14:dur="1400" advClick="0" advTm="46866">
        <p14:doors dir="vert"/>
      </p:transition>
    </mc:Choice>
    <mc:Fallback xmlns="">
      <p:transition spd="slow" advClick="0" advTm="468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4|34.6"/>
</p:tagLst>
</file>

<file path=ppt/tags/tag10.xml><?xml version="1.0" encoding="utf-8"?>
<p:tagLst xmlns:a="http://schemas.openxmlformats.org/drawingml/2006/main" xmlns:r="http://schemas.openxmlformats.org/officeDocument/2006/relationships" xmlns:p="http://schemas.openxmlformats.org/presentationml/2006/main">
  <p:tag name="TIMING" val="|44.1"/>
</p:tagLst>
</file>

<file path=ppt/tags/tag2.xml><?xml version="1.0" encoding="utf-8"?>
<p:tagLst xmlns:a="http://schemas.openxmlformats.org/drawingml/2006/main" xmlns:r="http://schemas.openxmlformats.org/officeDocument/2006/relationships" xmlns:p="http://schemas.openxmlformats.org/presentationml/2006/main">
  <p:tag name="TIMING" val="|10.4|34.6"/>
</p:tagLst>
</file>

<file path=ppt/tags/tag3.xml><?xml version="1.0" encoding="utf-8"?>
<p:tagLst xmlns:a="http://schemas.openxmlformats.org/drawingml/2006/main" xmlns:r="http://schemas.openxmlformats.org/officeDocument/2006/relationships" xmlns:p="http://schemas.openxmlformats.org/presentationml/2006/main">
  <p:tag name="TIMING" val="|44.1"/>
</p:tagLst>
</file>

<file path=ppt/tags/tag4.xml><?xml version="1.0" encoding="utf-8"?>
<p:tagLst xmlns:a="http://schemas.openxmlformats.org/drawingml/2006/main" xmlns:r="http://schemas.openxmlformats.org/officeDocument/2006/relationships" xmlns:p="http://schemas.openxmlformats.org/presentationml/2006/main">
  <p:tag name="TIMING" val="|44.1"/>
</p:tagLst>
</file>

<file path=ppt/tags/tag5.xml><?xml version="1.0" encoding="utf-8"?>
<p:tagLst xmlns:a="http://schemas.openxmlformats.org/drawingml/2006/main" xmlns:r="http://schemas.openxmlformats.org/officeDocument/2006/relationships" xmlns:p="http://schemas.openxmlformats.org/presentationml/2006/main">
  <p:tag name="TIMING" val="|44.1"/>
</p:tagLst>
</file>

<file path=ppt/tags/tag6.xml><?xml version="1.0" encoding="utf-8"?>
<p:tagLst xmlns:a="http://schemas.openxmlformats.org/drawingml/2006/main" xmlns:r="http://schemas.openxmlformats.org/officeDocument/2006/relationships" xmlns:p="http://schemas.openxmlformats.org/presentationml/2006/main">
  <p:tag name="TIMING" val="|44.1"/>
</p:tagLst>
</file>

<file path=ppt/tags/tag7.xml><?xml version="1.0" encoding="utf-8"?>
<p:tagLst xmlns:a="http://schemas.openxmlformats.org/drawingml/2006/main" xmlns:r="http://schemas.openxmlformats.org/officeDocument/2006/relationships" xmlns:p="http://schemas.openxmlformats.org/presentationml/2006/main">
  <p:tag name="TIMING" val="|44.1"/>
</p:tagLst>
</file>

<file path=ppt/tags/tag8.xml><?xml version="1.0" encoding="utf-8"?>
<p:tagLst xmlns:a="http://schemas.openxmlformats.org/drawingml/2006/main" xmlns:r="http://schemas.openxmlformats.org/officeDocument/2006/relationships" xmlns:p="http://schemas.openxmlformats.org/presentationml/2006/main">
  <p:tag name="TIMING" val="|44.1"/>
</p:tagLst>
</file>

<file path=ppt/tags/tag9.xml><?xml version="1.0" encoding="utf-8"?>
<p:tagLst xmlns:a="http://schemas.openxmlformats.org/drawingml/2006/main" xmlns:r="http://schemas.openxmlformats.org/officeDocument/2006/relationships" xmlns:p="http://schemas.openxmlformats.org/presentationml/2006/main">
  <p:tag name="TIMING" val="|4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432</Words>
  <Application>Microsoft Office PowerPoint</Application>
  <PresentationFormat>Widescreen</PresentationFormat>
  <Paragraphs>63</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MỞ RỘNG VỐN TỪ:  BẢO VỆ MÔI TRƯỜNG</dc:title>
  <dc:creator>Binh Pham</dc:creator>
  <cp:lastModifiedBy>Binh Pham</cp:lastModifiedBy>
  <cp:revision>88</cp:revision>
  <dcterms:created xsi:type="dcterms:W3CDTF">2021-11-12T16:18:41Z</dcterms:created>
  <dcterms:modified xsi:type="dcterms:W3CDTF">2021-12-12T03:51:40Z</dcterms:modified>
</cp:coreProperties>
</file>